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0" r:id="rId2"/>
    <p:sldMasterId id="2147483690" r:id="rId3"/>
  </p:sldMasterIdLst>
  <p:notesMasterIdLst>
    <p:notesMasterId r:id="rId18"/>
  </p:notesMasterIdLst>
  <p:handoutMasterIdLst>
    <p:handoutMasterId r:id="rId19"/>
  </p:handoutMasterIdLst>
  <p:sldIdLst>
    <p:sldId id="256" r:id="rId4"/>
    <p:sldId id="259" r:id="rId5"/>
    <p:sldId id="283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2" r:id="rId15"/>
    <p:sldId id="294" r:id="rId16"/>
    <p:sldId id="276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739" autoAdjust="0"/>
    <p:restoredTop sz="94667" autoAdjust="0"/>
  </p:normalViewPr>
  <p:slideViewPr>
    <p:cSldViewPr snapToGrid="0" showGuides="1">
      <p:cViewPr varScale="1">
        <p:scale>
          <a:sx n="90" d="100"/>
          <a:sy n="90" d="100"/>
        </p:scale>
        <p:origin x="1074" y="9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104" d="100"/>
          <a:sy n="104" d="100"/>
        </p:scale>
        <p:origin x="42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9461235-5BC3-4862-B85E-66E14E7937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11EE785-B0D4-43B9-BA55-8BDD5AF36F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798EB-C0DC-4632-A8B7-119F8CE7B511}" type="datetimeFigureOut">
              <a:rPr lang="pl-PL" smtClean="0"/>
              <a:t>2020-06-05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71FCE30-7693-43FE-943C-DA448C4374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1B15AE4-4712-45A3-8571-F2BD1A888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EF95A-221C-4E4C-9648-FD838AE0B2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749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528AC-1549-496B-BD07-3F769D547159}" type="datetimeFigureOut">
              <a:rPr lang="pl-PL" smtClean="0"/>
              <a:t>2020-06-05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DD03-277F-450E-A813-570CAF310E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3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ytułu 1">
            <a:extLst>
              <a:ext uri="{FF2B5EF4-FFF2-40B4-BE49-F238E27FC236}">
                <a16:creationId xmlns:a16="http://schemas.microsoft.com/office/drawing/2014/main" id="{96070001-7478-41CB-BD9C-0220D945B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5" name="Symbol zastępczy daty 3">
            <a:extLst>
              <a:ext uri="{FF2B5EF4-FFF2-40B4-BE49-F238E27FC236}">
                <a16:creationId xmlns:a16="http://schemas.microsoft.com/office/drawing/2014/main" id="{0C6D1E4E-412B-4FAE-AA4B-9C2D79BE1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B1D40C3A-033E-4430-B7EC-7C2941C6F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ED7C0B8A-510B-4F3D-8A45-496B7042EF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435" y="2156530"/>
            <a:ext cx="8345347" cy="38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pl-PL"/>
              <a:t>Wstaw tekst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7" name="Symbol zastępczy obrazu 2">
            <a:extLst>
              <a:ext uri="{FF2B5EF4-FFF2-40B4-BE49-F238E27FC236}">
                <a16:creationId xmlns:a16="http://schemas.microsoft.com/office/drawing/2014/main" id="{7A9EDE0A-639F-4DC1-9E06-E7C96087FB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B56DDF01-1FBF-420B-9DDC-2F3E22F942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A085D9B-F14A-4284-B96A-121B5EAAE286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8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7">
            <a:extLst>
              <a:ext uri="{FF2B5EF4-FFF2-40B4-BE49-F238E27FC236}">
                <a16:creationId xmlns:a16="http://schemas.microsoft.com/office/drawing/2014/main" id="{5A8FB842-355B-4B8E-B52C-EAC0C9EB4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5943600" cy="5638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2" name="Symbol zastępczy tytułu 1">
            <a:extLst>
              <a:ext uri="{FF2B5EF4-FFF2-40B4-BE49-F238E27FC236}">
                <a16:creationId xmlns:a16="http://schemas.microsoft.com/office/drawing/2014/main" id="{933574E9-8753-452D-80C7-0A999BA15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375" y="1219200"/>
            <a:ext cx="5363114" cy="83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49B660-8BAE-430D-B286-059EE1C71F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12375" y="2519680"/>
            <a:ext cx="5363114" cy="3753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pl-PL" sz="2800" dirty="0"/>
            </a:lvl1pPr>
          </a:lstStyle>
          <a:p>
            <a:pPr lvl="0"/>
            <a:r>
              <a:rPr lang="pl-PL" dirty="0"/>
              <a:t>Tekst paragrafowy</a:t>
            </a:r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D49FE84D-8C59-47C3-BEE7-C0E0B57E72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5873BF1B-0D5B-4E48-96F7-F3BA5C1421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FAB15C6E-D8C8-427D-BB3B-587363F5CE7A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+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wykresu 9">
            <a:extLst>
              <a:ext uri="{FF2B5EF4-FFF2-40B4-BE49-F238E27FC236}">
                <a16:creationId xmlns:a16="http://schemas.microsoft.com/office/drawing/2014/main" id="{F028B9F4-9605-48EF-9206-ACF8114A799C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0" y="1219200"/>
            <a:ext cx="5943600" cy="5638800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pl-PL" dirty="0"/>
              <a:t>Wykres</a:t>
            </a:r>
          </a:p>
        </p:txBody>
      </p:sp>
      <p:sp>
        <p:nvSpPr>
          <p:cNvPr id="6" name="Symbol zastępczy tytułu 1">
            <a:extLst>
              <a:ext uri="{FF2B5EF4-FFF2-40B4-BE49-F238E27FC236}">
                <a16:creationId xmlns:a16="http://schemas.microsoft.com/office/drawing/2014/main" id="{45726A65-B29A-42B3-99B5-7E50A8966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375" y="1219200"/>
            <a:ext cx="5363114" cy="83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1FC0044E-1887-4C60-B39E-5C28ED0B39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12375" y="2519680"/>
            <a:ext cx="5363114" cy="3753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pl-PL" sz="2800" dirty="0"/>
            </a:lvl1pPr>
          </a:lstStyle>
          <a:p>
            <a:pPr lvl="0"/>
            <a:r>
              <a:rPr lang="pl-PL" dirty="0"/>
              <a:t>Tekst paragrafowy</a:t>
            </a:r>
          </a:p>
        </p:txBody>
      </p:sp>
      <p:sp>
        <p:nvSpPr>
          <p:cNvPr id="10" name="Symbol zastępczy obrazu 2">
            <a:extLst>
              <a:ext uri="{FF2B5EF4-FFF2-40B4-BE49-F238E27FC236}">
                <a16:creationId xmlns:a16="http://schemas.microsoft.com/office/drawing/2014/main" id="{A5A0606C-DAF5-4D94-890F-BF2F8825C9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BFE32009-5016-4AA1-B551-0B7001908E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815022C5-79B8-485C-944D-28C4EC521D7D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56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zewnętrzne, budynek, woda&#10;&#10;Opis wygenerowany automatycznie">
            <a:extLst>
              <a:ext uri="{FF2B5EF4-FFF2-40B4-BE49-F238E27FC236}">
                <a16:creationId xmlns:a16="http://schemas.microsoft.com/office/drawing/2014/main" id="{72FB95B9-C846-469C-BCDA-DCBB0188B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1" b="-12006"/>
          <a:stretch/>
        </p:blipFill>
        <p:spPr>
          <a:xfrm>
            <a:off x="-7865" y="0"/>
            <a:ext cx="12199865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3B40096-75B2-4DB1-849B-3D59BDB8D091}"/>
              </a:ext>
            </a:extLst>
          </p:cNvPr>
          <p:cNvSpPr/>
          <p:nvPr userDrawn="1"/>
        </p:nvSpPr>
        <p:spPr>
          <a:xfrm>
            <a:off x="-3625" y="4705165"/>
            <a:ext cx="12213534" cy="2152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FC406729-5F1D-4272-AA90-CF4F709E68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647705"/>
            <a:ext cx="12192000" cy="86992"/>
          </a:xfrm>
          <a:prstGeom prst="rect">
            <a:avLst/>
          </a:prstGeom>
        </p:spPr>
      </p:pic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9AFF5CB-AC7D-42BC-B2AD-0BD16840B6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87643" y="5535386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8E1EED8-5AC1-4CBE-AF2B-75BAF050FA2B}"/>
              </a:ext>
            </a:extLst>
          </p:cNvPr>
          <p:cNvCxnSpPr/>
          <p:nvPr userDrawn="1"/>
        </p:nvCxnSpPr>
        <p:spPr>
          <a:xfrm>
            <a:off x="975686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">
            <a:extLst>
              <a:ext uri="{FF2B5EF4-FFF2-40B4-BE49-F238E27FC236}">
                <a16:creationId xmlns:a16="http://schemas.microsoft.com/office/drawing/2014/main" id="{05446266-1E58-4268-9D74-B9E6960F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07" y="5413992"/>
            <a:ext cx="6108397" cy="812637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w dwóch liniach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F0ACDAE-F71A-4347-840E-BEBE398671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2997" y="5551714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podłoże, ściana, wewnątrz&#10;&#10;Opis wygenerowany automatycznie">
            <a:extLst>
              <a:ext uri="{FF2B5EF4-FFF2-40B4-BE49-F238E27FC236}">
                <a16:creationId xmlns:a16="http://schemas.microsoft.com/office/drawing/2014/main" id="{871986B6-B4E7-4B99-80B3-E122CD5D4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5" b="-2507"/>
          <a:stretch/>
        </p:blipFill>
        <p:spPr>
          <a:xfrm>
            <a:off x="-3625" y="0"/>
            <a:ext cx="12213534" cy="685799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4DCD746-1417-4367-B97E-540CCF0AC45C}"/>
              </a:ext>
            </a:extLst>
          </p:cNvPr>
          <p:cNvSpPr/>
          <p:nvPr userDrawn="1"/>
        </p:nvSpPr>
        <p:spPr>
          <a:xfrm>
            <a:off x="-3625" y="4705165"/>
            <a:ext cx="12213534" cy="2152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4CB0689-FC20-41A6-952F-954A5226D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647705"/>
            <a:ext cx="12192000" cy="86992"/>
          </a:xfrm>
          <a:prstGeom prst="rect">
            <a:avLst/>
          </a:prstGeom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9DD476E7-A0B5-4146-B7CA-31AA6F520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07" y="5413992"/>
            <a:ext cx="6108397" cy="812637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w dwóch liniach</a:t>
            </a:r>
          </a:p>
        </p:txBody>
      </p:sp>
      <p:sp>
        <p:nvSpPr>
          <p:cNvPr id="10" name="Symbol zastępczy obrazu 2">
            <a:extLst>
              <a:ext uri="{FF2B5EF4-FFF2-40B4-BE49-F238E27FC236}">
                <a16:creationId xmlns:a16="http://schemas.microsoft.com/office/drawing/2014/main" id="{2E3891C9-E06B-47DE-92FC-988DFB268A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87643" y="5535386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F7240C99-3695-4407-862D-C380D683B7E8}"/>
              </a:ext>
            </a:extLst>
          </p:cNvPr>
          <p:cNvCxnSpPr/>
          <p:nvPr userDrawn="1"/>
        </p:nvCxnSpPr>
        <p:spPr>
          <a:xfrm>
            <a:off x="975686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a 12">
            <a:extLst>
              <a:ext uri="{FF2B5EF4-FFF2-40B4-BE49-F238E27FC236}">
                <a16:creationId xmlns:a16="http://schemas.microsoft.com/office/drawing/2014/main" id="{D5101FDA-15E9-43AD-9B56-CDC32DB06D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2997" y="5551714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2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mężczyzna, siedzi, wewnątrz&#10;&#10;Opis wygenerowany automatycznie">
            <a:extLst>
              <a:ext uri="{FF2B5EF4-FFF2-40B4-BE49-F238E27FC236}">
                <a16:creationId xmlns:a16="http://schemas.microsoft.com/office/drawing/2014/main" id="{5F40C7C3-3EAB-4A05-A280-8545ED05B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0" b="3918"/>
          <a:stretch/>
        </p:blipFill>
        <p:spPr>
          <a:xfrm>
            <a:off x="4210" y="0"/>
            <a:ext cx="1218779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9F35F7D-D802-4DDE-81C2-AFC9F845B257}"/>
              </a:ext>
            </a:extLst>
          </p:cNvPr>
          <p:cNvSpPr/>
          <p:nvPr userDrawn="1"/>
        </p:nvSpPr>
        <p:spPr>
          <a:xfrm>
            <a:off x="-3625" y="4705165"/>
            <a:ext cx="12213534" cy="2152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3FB1BD94-D832-48E2-AD24-8061DF87C6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647705"/>
            <a:ext cx="12192000" cy="86992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C575F8F9-5AB1-4363-A60E-95F5CC66C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07" y="5413992"/>
            <a:ext cx="6108397" cy="812637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w dwóch liniach</a:t>
            </a:r>
          </a:p>
        </p:txBody>
      </p:sp>
      <p:sp>
        <p:nvSpPr>
          <p:cNvPr id="18" name="Symbol zastępczy obrazu 2">
            <a:extLst>
              <a:ext uri="{FF2B5EF4-FFF2-40B4-BE49-F238E27FC236}">
                <a16:creationId xmlns:a16="http://schemas.microsoft.com/office/drawing/2014/main" id="{2A1D6125-50B8-4AB6-9895-FFABBBD8CD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87643" y="5535386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DA617868-F7E1-4A64-9D58-96B5E10BED12}"/>
              </a:ext>
            </a:extLst>
          </p:cNvPr>
          <p:cNvCxnSpPr/>
          <p:nvPr userDrawn="1"/>
        </p:nvCxnSpPr>
        <p:spPr>
          <a:xfrm>
            <a:off x="975686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a 19">
            <a:extLst>
              <a:ext uri="{FF2B5EF4-FFF2-40B4-BE49-F238E27FC236}">
                <a16:creationId xmlns:a16="http://schemas.microsoft.com/office/drawing/2014/main" id="{5D303BB5-9BE9-4821-87F6-DE2A628039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2997" y="5551714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siedzi, wewnątrz, trzymający&#10;&#10;Opis wygenerowany automatycznie">
            <a:extLst>
              <a:ext uri="{FF2B5EF4-FFF2-40B4-BE49-F238E27FC236}">
                <a16:creationId xmlns:a16="http://schemas.microsoft.com/office/drawing/2014/main" id="{89C7319D-4169-4A6A-A85E-9E878D074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6" t="1278" r="7156" b="14560"/>
          <a:stretch/>
        </p:blipFill>
        <p:spPr>
          <a:xfrm>
            <a:off x="0" y="-1"/>
            <a:ext cx="12222867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E8FCFA0-0FF4-4C1B-969F-A600B0309268}"/>
              </a:ext>
            </a:extLst>
          </p:cNvPr>
          <p:cNvSpPr/>
          <p:nvPr userDrawn="1"/>
        </p:nvSpPr>
        <p:spPr>
          <a:xfrm>
            <a:off x="-3625" y="1"/>
            <a:ext cx="44963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8ADF880A-D63A-4664-95F1-C8201B50A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2752" y="-216011"/>
            <a:ext cx="45719" cy="7900175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24F1377C-5B7C-4489-A637-ECE46B3E9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160" y="1028411"/>
            <a:ext cx="2904807" cy="1669069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pl-PL" dirty="0"/>
              <a:t>Tytuł sekcji</a:t>
            </a:r>
            <a:br>
              <a:rPr lang="pl-PL" dirty="0"/>
            </a:br>
            <a:r>
              <a:rPr lang="pl-PL" dirty="0"/>
              <a:t>w maksymalnie</a:t>
            </a:r>
            <a:br>
              <a:rPr lang="pl-PL" dirty="0"/>
            </a:br>
            <a:r>
              <a:rPr lang="pl-PL" dirty="0"/>
              <a:t>czterech liniach</a:t>
            </a:r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113A33C5-D8E8-4000-BC11-7A93B72752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4663" y="5404758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48EE560-32C3-4790-9695-6F04C22C284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663" y="4385223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80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podłoże, ściana, stół&#10;&#10;Opis wygenerowany automatycznie">
            <a:extLst>
              <a:ext uri="{FF2B5EF4-FFF2-40B4-BE49-F238E27FC236}">
                <a16:creationId xmlns:a16="http://schemas.microsoft.com/office/drawing/2014/main" id="{C0423BA8-2C1A-4F15-9262-32A5CCD79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r="6684"/>
          <a:stretch/>
        </p:blipFill>
        <p:spPr>
          <a:xfrm>
            <a:off x="-25564" y="0"/>
            <a:ext cx="13162443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ECA2A83-538B-4C67-B5ED-6EB678994703}"/>
              </a:ext>
            </a:extLst>
          </p:cNvPr>
          <p:cNvSpPr/>
          <p:nvPr userDrawn="1"/>
        </p:nvSpPr>
        <p:spPr>
          <a:xfrm>
            <a:off x="-3625" y="1"/>
            <a:ext cx="449637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749123FA-9E59-4626-8F04-D0DE5F06EA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2752" y="-216011"/>
            <a:ext cx="45719" cy="7900175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EAAFD33A-CC89-47B1-83E2-15DDFBD70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160" y="1028411"/>
            <a:ext cx="2904807" cy="1669069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pl-PL" dirty="0"/>
              <a:t>Tytuł sekcji</a:t>
            </a:r>
            <a:br>
              <a:rPr lang="pl-PL" dirty="0"/>
            </a:br>
            <a:r>
              <a:rPr lang="pl-PL" dirty="0"/>
              <a:t>w maksymalnie</a:t>
            </a:r>
            <a:br>
              <a:rPr lang="pl-PL" dirty="0"/>
            </a:br>
            <a:r>
              <a:rPr lang="pl-PL" dirty="0"/>
              <a:t>czterech liniach</a:t>
            </a:r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A03E799C-B028-465F-BC04-0462819D33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4663" y="5404758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22215B01-954B-4D88-91B0-44A25E8222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663" y="4385223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5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budynek, podłoże, ściana, wewnątrz&#10;&#10;Opis wygenerowany automatycznie">
            <a:extLst>
              <a:ext uri="{FF2B5EF4-FFF2-40B4-BE49-F238E27FC236}">
                <a16:creationId xmlns:a16="http://schemas.microsoft.com/office/drawing/2014/main" id="{871986B6-B4E7-4B99-80B3-E122CD5D4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0" b="-1"/>
          <a:stretch/>
        </p:blipFill>
        <p:spPr>
          <a:xfrm>
            <a:off x="-3625" y="0"/>
            <a:ext cx="12213534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2B1DB0F-00D9-47E2-A335-385770142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3" b="132"/>
          <a:stretch/>
        </p:blipFill>
        <p:spPr>
          <a:xfrm rot="16200000">
            <a:off x="3393242" y="-2570756"/>
            <a:ext cx="5383903" cy="12213534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C8726EC2-3C2B-4CFC-803A-376C418E3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394"/>
          <a:stretch/>
        </p:blipFill>
        <p:spPr>
          <a:xfrm>
            <a:off x="-46474" y="3525254"/>
            <a:ext cx="12306655" cy="3332746"/>
          </a:xfrm>
          <a:prstGeom prst="rect">
            <a:avLst/>
          </a:prstGeom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08B72BD2-805A-4B72-9D92-7E9E02384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07" y="5413992"/>
            <a:ext cx="6108397" cy="812637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w dwóch liniach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id="{DD3700CC-1F8D-4F65-ABEC-6FAA01428A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87643" y="5535386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B47C00B-6DBF-420D-98A5-F68A72262A0F}"/>
              </a:ext>
            </a:extLst>
          </p:cNvPr>
          <p:cNvCxnSpPr/>
          <p:nvPr userDrawn="1"/>
        </p:nvCxnSpPr>
        <p:spPr>
          <a:xfrm>
            <a:off x="975686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a 12">
            <a:extLst>
              <a:ext uri="{FF2B5EF4-FFF2-40B4-BE49-F238E27FC236}">
                <a16:creationId xmlns:a16="http://schemas.microsoft.com/office/drawing/2014/main" id="{DC99BD89-7178-4176-826F-11382DAC2C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997" y="5551714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9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zewnętrzne, budynek, woda&#10;&#10;Opis wygenerowany automatycznie">
            <a:extLst>
              <a:ext uri="{FF2B5EF4-FFF2-40B4-BE49-F238E27FC236}">
                <a16:creationId xmlns:a16="http://schemas.microsoft.com/office/drawing/2014/main" id="{72FB95B9-C846-469C-BCDA-DCBB0188B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b="8450"/>
          <a:stretch/>
        </p:blipFill>
        <p:spPr>
          <a:xfrm>
            <a:off x="-7865" y="0"/>
            <a:ext cx="12199865" cy="6858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21D1303F-5238-4876-82C4-6B1504C75FEA}"/>
              </a:ext>
            </a:extLst>
          </p:cNvPr>
          <p:cNvGrpSpPr/>
          <p:nvPr userDrawn="1"/>
        </p:nvGrpSpPr>
        <p:grpSpPr>
          <a:xfrm>
            <a:off x="-46474" y="844059"/>
            <a:ext cx="12306655" cy="6013941"/>
            <a:chOff x="-46474" y="844059"/>
            <a:chExt cx="12306655" cy="6013941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393A2E6E-5640-4564-8967-167BB2D6B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3" b="132"/>
            <a:stretch/>
          </p:blipFill>
          <p:spPr>
            <a:xfrm rot="16200000">
              <a:off x="3393242" y="-2570756"/>
              <a:ext cx="5383903" cy="12213534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D069E8D6-12A9-4255-A674-062359F46F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-394"/>
            <a:stretch/>
          </p:blipFill>
          <p:spPr>
            <a:xfrm>
              <a:off x="-46474" y="3525254"/>
              <a:ext cx="12306655" cy="3332746"/>
            </a:xfrm>
            <a:prstGeom prst="rect">
              <a:avLst/>
            </a:prstGeom>
          </p:spPr>
        </p:pic>
      </p:grpSp>
      <p:sp>
        <p:nvSpPr>
          <p:cNvPr id="15" name="Tytuł 1">
            <a:extLst>
              <a:ext uri="{FF2B5EF4-FFF2-40B4-BE49-F238E27FC236}">
                <a16:creationId xmlns:a16="http://schemas.microsoft.com/office/drawing/2014/main" id="{81C51976-8FD9-4EA0-B8E2-F6A910AD8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07" y="5413992"/>
            <a:ext cx="6108397" cy="812637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w dwóch liniach</a:t>
            </a:r>
          </a:p>
        </p:txBody>
      </p:sp>
      <p:sp>
        <p:nvSpPr>
          <p:cNvPr id="10" name="Symbol zastępczy obrazu 2">
            <a:extLst>
              <a:ext uri="{FF2B5EF4-FFF2-40B4-BE49-F238E27FC236}">
                <a16:creationId xmlns:a16="http://schemas.microsoft.com/office/drawing/2014/main" id="{75D3BAB0-C28E-4A04-BC51-A9877641C96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87643" y="5535386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1E837A3F-E626-4343-A357-4B7005ADC1F4}"/>
              </a:ext>
            </a:extLst>
          </p:cNvPr>
          <p:cNvCxnSpPr/>
          <p:nvPr userDrawn="1"/>
        </p:nvCxnSpPr>
        <p:spPr>
          <a:xfrm>
            <a:off x="975686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a 13">
            <a:extLst>
              <a:ext uri="{FF2B5EF4-FFF2-40B4-BE49-F238E27FC236}">
                <a16:creationId xmlns:a16="http://schemas.microsoft.com/office/drawing/2014/main" id="{F0D5582E-F404-4ED9-9A2C-F5AFEAF117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997" y="5551714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mężczyzna, siedzi, wewnątrz&#10;&#10;Opis wygenerowany automatycznie">
            <a:extLst>
              <a:ext uri="{FF2B5EF4-FFF2-40B4-BE49-F238E27FC236}">
                <a16:creationId xmlns:a16="http://schemas.microsoft.com/office/drawing/2014/main" id="{5F40C7C3-3EAB-4A05-A280-8545ED05B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b="9156"/>
          <a:stretch/>
        </p:blipFill>
        <p:spPr>
          <a:xfrm>
            <a:off x="4210" y="0"/>
            <a:ext cx="1218779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D2D6A8C-80CD-47C1-BF0D-E3074AA20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3" b="132"/>
          <a:stretch/>
        </p:blipFill>
        <p:spPr>
          <a:xfrm rot="16200000">
            <a:off x="3393242" y="-2570756"/>
            <a:ext cx="5383903" cy="12213534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80E40597-0810-4132-8A36-92D9272CA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394"/>
          <a:stretch/>
        </p:blipFill>
        <p:spPr>
          <a:xfrm>
            <a:off x="-46474" y="3525254"/>
            <a:ext cx="12306655" cy="3332746"/>
          </a:xfrm>
          <a:prstGeom prst="rect">
            <a:avLst/>
          </a:prstGeom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20D4F6FF-B91D-46EB-9B8C-959621D6C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907" y="5413992"/>
            <a:ext cx="6108397" cy="812637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pl-PL" dirty="0"/>
              <a:t>Tytuł prezentacji</a:t>
            </a:r>
            <a:br>
              <a:rPr lang="pl-PL" dirty="0"/>
            </a:br>
            <a:r>
              <a:rPr lang="pl-PL" dirty="0"/>
              <a:t>w dwóch liniach</a:t>
            </a:r>
          </a:p>
        </p:txBody>
      </p:sp>
      <p:sp>
        <p:nvSpPr>
          <p:cNvPr id="9" name="Symbol zastępczy obrazu 2">
            <a:extLst>
              <a:ext uri="{FF2B5EF4-FFF2-40B4-BE49-F238E27FC236}">
                <a16:creationId xmlns:a16="http://schemas.microsoft.com/office/drawing/2014/main" id="{052DE436-C8A1-414E-8B08-411C825317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87643" y="5535386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07ADFDF-7DEA-4777-9B9B-19029E1EA543}"/>
              </a:ext>
            </a:extLst>
          </p:cNvPr>
          <p:cNvCxnSpPr/>
          <p:nvPr userDrawn="1"/>
        </p:nvCxnSpPr>
        <p:spPr>
          <a:xfrm>
            <a:off x="975686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a 13">
            <a:extLst>
              <a:ext uri="{FF2B5EF4-FFF2-40B4-BE49-F238E27FC236}">
                <a16:creationId xmlns:a16="http://schemas.microsoft.com/office/drawing/2014/main" id="{C523C9DD-B604-421F-8E51-0700214F16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2997" y="5551714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8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hree tx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0CF87859-18A5-4A0A-9424-F12F548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2156530"/>
            <a:ext cx="3506165" cy="3893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E9F58204-7086-4FFE-9F7D-1E98633553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0879" y="2156530"/>
            <a:ext cx="3506165" cy="3893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DC2CC4C5-7036-45D1-BDDC-72FF34A3B20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9324" y="2156530"/>
            <a:ext cx="3506165" cy="38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2" name="Symbol zastępczy tytułu 1">
            <a:extLst>
              <a:ext uri="{FF2B5EF4-FFF2-40B4-BE49-F238E27FC236}">
                <a16:creationId xmlns:a16="http://schemas.microsoft.com/office/drawing/2014/main" id="{7B2B04D7-C78D-4B03-A046-B6FB849EA0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6" name="Symbol zastępczy daty 3">
            <a:extLst>
              <a:ext uri="{FF2B5EF4-FFF2-40B4-BE49-F238E27FC236}">
                <a16:creationId xmlns:a16="http://schemas.microsoft.com/office/drawing/2014/main" id="{AE31695A-D856-49E1-B66C-EE164A469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C828053D-7963-4C0F-AAC2-E3F100402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Symbol zastępczy obrazu 2">
            <a:extLst>
              <a:ext uri="{FF2B5EF4-FFF2-40B4-BE49-F238E27FC236}">
                <a16:creationId xmlns:a16="http://schemas.microsoft.com/office/drawing/2014/main" id="{B813792D-BA64-453C-B150-A88BFA9DAA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6595A595-7777-469B-9636-E48AF4AF8E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2511876D-2816-49BD-9D44-DF98027C6E7A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4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osoba, mężczyzna, wewnątrz, okno&#10;&#10;Opis wygenerowany automatycznie">
            <a:extLst>
              <a:ext uri="{FF2B5EF4-FFF2-40B4-BE49-F238E27FC236}">
                <a16:creationId xmlns:a16="http://schemas.microsoft.com/office/drawing/2014/main" id="{732C884D-E84E-40EA-A9E3-8AB43DA9F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 b="8534"/>
          <a:stretch/>
        </p:blipFill>
        <p:spPr>
          <a:xfrm>
            <a:off x="243068" y="1"/>
            <a:ext cx="12003430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87AD8A1D-C451-4875-9B89-B37D86F38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563" y="0"/>
            <a:ext cx="6654988" cy="6858000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AD8F4080-9DE0-43CC-B311-456BA5C77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708" y="2019009"/>
            <a:ext cx="4442049" cy="93888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pl-PL" dirty="0" err="1"/>
              <a:t>Section</a:t>
            </a:r>
            <a:r>
              <a:rPr lang="pl-PL" dirty="0"/>
              <a:t> </a:t>
            </a:r>
            <a:r>
              <a:rPr lang="pl-PL" dirty="0" err="1"/>
              <a:t>tile</a:t>
            </a:r>
            <a:br>
              <a:rPr lang="pl-PL" dirty="0"/>
            </a:br>
            <a:r>
              <a:rPr lang="pl-PL" dirty="0"/>
              <a:t>in </a:t>
            </a:r>
            <a:r>
              <a:rPr lang="pl-PL" dirty="0" err="1"/>
              <a:t>two</a:t>
            </a:r>
            <a:r>
              <a:rPr lang="pl-PL" dirty="0"/>
              <a:t> lines</a:t>
            </a:r>
          </a:p>
        </p:txBody>
      </p:sp>
      <p:sp>
        <p:nvSpPr>
          <p:cNvPr id="7" name="Symbol zastępczy obrazu 2">
            <a:extLst>
              <a:ext uri="{FF2B5EF4-FFF2-40B4-BE49-F238E27FC236}">
                <a16:creationId xmlns:a16="http://schemas.microsoft.com/office/drawing/2014/main" id="{9274BD40-4DB4-4F57-9EAD-6B24F275E0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4663" y="5404758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A1DF64-E11D-4168-BA98-1FFE447C01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663" y="4385223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09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podłoże, ściana, stół&#10;&#10;Opis wygenerowany automatycznie">
            <a:extLst>
              <a:ext uri="{FF2B5EF4-FFF2-40B4-BE49-F238E27FC236}">
                <a16:creationId xmlns:a16="http://schemas.microsoft.com/office/drawing/2014/main" id="{C0423BA8-2C1A-4F15-9262-32A5CCD79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/>
          <a:stretch/>
        </p:blipFill>
        <p:spPr>
          <a:xfrm>
            <a:off x="-25564" y="0"/>
            <a:ext cx="13162443" cy="6858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87AD8A1D-C451-4875-9B89-B37D86F38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563" y="0"/>
            <a:ext cx="6654988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256BEB4-3664-4731-9FF3-40EC95C4F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708" y="2019009"/>
            <a:ext cx="4442049" cy="938884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pl-PL" dirty="0" err="1"/>
              <a:t>Section</a:t>
            </a:r>
            <a:r>
              <a:rPr lang="pl-PL" dirty="0"/>
              <a:t> </a:t>
            </a:r>
            <a:r>
              <a:rPr lang="pl-PL" dirty="0" err="1"/>
              <a:t>tile</a:t>
            </a:r>
            <a:br>
              <a:rPr lang="pl-PL" dirty="0"/>
            </a:br>
            <a:r>
              <a:rPr lang="pl-PL" dirty="0"/>
              <a:t>in </a:t>
            </a:r>
            <a:r>
              <a:rPr lang="pl-PL" dirty="0" err="1"/>
              <a:t>two</a:t>
            </a:r>
            <a:r>
              <a:rPr lang="pl-PL" dirty="0"/>
              <a:t> lines</a:t>
            </a:r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3044EE2-2A74-4C3A-AFAB-FCCF064796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4663" y="5404758"/>
            <a:ext cx="1649559" cy="71299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C4CF6F24-FDE0-439C-842C-DF2CACC952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663" y="4385223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2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ytułu 1">
            <a:extLst>
              <a:ext uri="{FF2B5EF4-FFF2-40B4-BE49-F238E27FC236}">
                <a16:creationId xmlns:a16="http://schemas.microsoft.com/office/drawing/2014/main" id="{96070001-7478-41CB-BD9C-0220D945B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5" name="Symbol zastępczy daty 3">
            <a:extLst>
              <a:ext uri="{FF2B5EF4-FFF2-40B4-BE49-F238E27FC236}">
                <a16:creationId xmlns:a16="http://schemas.microsoft.com/office/drawing/2014/main" id="{0C6D1E4E-412B-4FAE-AA4B-9C2D79BE1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B1D40C3A-033E-4430-B7EC-7C2941C6F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ED7C0B8A-510B-4F3D-8A45-496B7042E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2156530"/>
            <a:ext cx="8345347" cy="38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9" name="Symbol zastępczy obrazu 2">
            <a:extLst>
              <a:ext uri="{FF2B5EF4-FFF2-40B4-BE49-F238E27FC236}">
                <a16:creationId xmlns:a16="http://schemas.microsoft.com/office/drawing/2014/main" id="{7B0C2099-4B61-4B39-A5DD-D1A94F9494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94A74643-0814-4094-B751-E9D331452D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6B39E209-1E1D-4388-8695-1354154EBF50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77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hree tx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0CF87859-18A5-4A0A-9424-F12F548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2156530"/>
            <a:ext cx="3506165" cy="3893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E9F58204-7086-4FFE-9F7D-1E98633553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0879" y="2156530"/>
            <a:ext cx="3506165" cy="3893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DC2CC4C5-7036-45D1-BDDC-72FF34A3B20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9324" y="2156530"/>
            <a:ext cx="3506165" cy="38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12" name="Symbol zastępczy tytułu 1">
            <a:extLst>
              <a:ext uri="{FF2B5EF4-FFF2-40B4-BE49-F238E27FC236}">
                <a16:creationId xmlns:a16="http://schemas.microsoft.com/office/drawing/2014/main" id="{7B2B04D7-C78D-4B03-A046-B6FB849EA0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6" name="Symbol zastępczy daty 3">
            <a:extLst>
              <a:ext uri="{FF2B5EF4-FFF2-40B4-BE49-F238E27FC236}">
                <a16:creationId xmlns:a16="http://schemas.microsoft.com/office/drawing/2014/main" id="{AE31695A-D856-49E1-B66C-EE164A469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C828053D-7963-4C0F-AAC2-E3F100402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Symbol zastępczy obrazu 2">
            <a:extLst>
              <a:ext uri="{FF2B5EF4-FFF2-40B4-BE49-F238E27FC236}">
                <a16:creationId xmlns:a16="http://schemas.microsoft.com/office/drawing/2014/main" id="{04C440B5-DF99-42D0-96E8-FA1D81C089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07693383-30B6-4245-9A93-9B8CB87FE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26CA9236-8D32-4A05-9A52-4E92D02F6E70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83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ection title+Three tx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424E52E-9D19-45BB-8DDD-59A4EAB54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813" y="2062163"/>
            <a:ext cx="3506787" cy="379412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7" name="Symbol zastępczy tekstu 4">
            <a:extLst>
              <a:ext uri="{FF2B5EF4-FFF2-40B4-BE49-F238E27FC236}">
                <a16:creationId xmlns:a16="http://schemas.microsoft.com/office/drawing/2014/main" id="{3CED2169-B4C7-4F03-A25C-34D7C5CAD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0879" y="2062163"/>
            <a:ext cx="3506787" cy="379412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A8C30F17-2124-41F7-9868-8F7D0DC5E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9324" y="2062163"/>
            <a:ext cx="3506787" cy="379412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84E02DFC-3316-481F-BA24-F3BEC3EE9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2714860"/>
            <a:ext cx="3506165" cy="3334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0236EE3E-7F09-4DA1-8DCF-9B8D25E256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0879" y="2714860"/>
            <a:ext cx="3506165" cy="3334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7C300089-A6F9-4DE6-A842-305924651A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9324" y="2714860"/>
            <a:ext cx="3506165" cy="333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3" name="Symbol zastępczy tytułu 1">
            <a:extLst>
              <a:ext uri="{FF2B5EF4-FFF2-40B4-BE49-F238E27FC236}">
                <a16:creationId xmlns:a16="http://schemas.microsoft.com/office/drawing/2014/main" id="{874FCA99-A299-4F86-AE16-4BAB17D17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3054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pPr lvl="0"/>
            <a:r>
              <a:rPr lang="pl-PL" dirty="0"/>
              <a:t>Tytuł / nagłówek</a:t>
            </a:r>
          </a:p>
        </p:txBody>
      </p:sp>
      <p:sp>
        <p:nvSpPr>
          <p:cNvPr id="34" name="Symbol zastępczy daty 3">
            <a:extLst>
              <a:ext uri="{FF2B5EF4-FFF2-40B4-BE49-F238E27FC236}">
                <a16:creationId xmlns:a16="http://schemas.microsoft.com/office/drawing/2014/main" id="{557A3990-828B-4C0E-874E-9A0A02289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35" name="Symbol zastępczy numeru slajdu 5">
            <a:extLst>
              <a:ext uri="{FF2B5EF4-FFF2-40B4-BE49-F238E27FC236}">
                <a16:creationId xmlns:a16="http://schemas.microsoft.com/office/drawing/2014/main" id="{098B8C3B-6956-4E41-B0C8-C9CBD2C98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2">
            <a:extLst>
              <a:ext uri="{FF2B5EF4-FFF2-40B4-BE49-F238E27FC236}">
                <a16:creationId xmlns:a16="http://schemas.microsoft.com/office/drawing/2014/main" id="{9EE6D229-D10A-455B-8A64-60524D45D4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46116EB1-EAB3-4AD7-91FB-C87AC5FBCA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978A2AB4-682D-4ABD-966C-01BFA99AE717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53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hree 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4">
            <a:extLst>
              <a:ext uri="{FF2B5EF4-FFF2-40B4-BE49-F238E27FC236}">
                <a16:creationId xmlns:a16="http://schemas.microsoft.com/office/drawing/2014/main" id="{3CED2169-B4C7-4F03-A25C-34D7C5CAD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0982" y="2062162"/>
            <a:ext cx="2142383" cy="107999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A8C30F17-2124-41F7-9868-8F7D0DC5E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30618" y="2062163"/>
            <a:ext cx="2142383" cy="1079998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B88F01-16AD-4C0F-8948-B79DA3F96D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813" y="2062163"/>
            <a:ext cx="1080000" cy="108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5" name="Symbol zastępczy obrazu 2">
            <a:extLst>
              <a:ext uri="{FF2B5EF4-FFF2-40B4-BE49-F238E27FC236}">
                <a16:creationId xmlns:a16="http://schemas.microsoft.com/office/drawing/2014/main" id="{7859E97C-BCEB-466F-8E5C-161DC46DE8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0879" y="2062162"/>
            <a:ext cx="1080000" cy="108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6" name="Symbol zastępczy obrazu 2">
            <a:extLst>
              <a:ext uri="{FF2B5EF4-FFF2-40B4-BE49-F238E27FC236}">
                <a16:creationId xmlns:a16="http://schemas.microsoft.com/office/drawing/2014/main" id="{041F7032-6225-4C67-9510-B8BE95CE4F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69324" y="2062162"/>
            <a:ext cx="1080000" cy="108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9" name="Symbol zastępczy tekstu 4">
            <a:extLst>
              <a:ext uri="{FF2B5EF4-FFF2-40B4-BE49-F238E27FC236}">
                <a16:creationId xmlns:a16="http://schemas.microsoft.com/office/drawing/2014/main" id="{28E785A1-524E-4C5E-8A3F-4985ED3080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6217" y="2062162"/>
            <a:ext cx="2142383" cy="107999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 err="1"/>
              <a:t>Tyuł</a:t>
            </a:r>
            <a:endParaRPr lang="pl-PL" dirty="0"/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4347F109-3135-4ABF-8082-07926DAC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3428999"/>
            <a:ext cx="3506165" cy="262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28" name="Symbol zastępczy tekstu 2">
            <a:extLst>
              <a:ext uri="{FF2B5EF4-FFF2-40B4-BE49-F238E27FC236}">
                <a16:creationId xmlns:a16="http://schemas.microsoft.com/office/drawing/2014/main" id="{476A726F-DE7C-460D-B7A2-0B76F202FA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0879" y="3428999"/>
            <a:ext cx="3506165" cy="262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972C0175-F1E8-4FC6-B2B3-783C2DA5EE0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9324" y="3428999"/>
            <a:ext cx="3506165" cy="262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0" name="Symbol zastępczy tytułu 1">
            <a:extLst>
              <a:ext uri="{FF2B5EF4-FFF2-40B4-BE49-F238E27FC236}">
                <a16:creationId xmlns:a16="http://schemas.microsoft.com/office/drawing/2014/main" id="{168E2E8C-0972-42BB-8B92-A7165C0D6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pPr lvl="0"/>
            <a:r>
              <a:rPr lang="pl-PL" dirty="0"/>
              <a:t>Tytuł / nagłówek</a:t>
            </a:r>
          </a:p>
        </p:txBody>
      </p:sp>
      <p:sp>
        <p:nvSpPr>
          <p:cNvPr id="31" name="Symbol zastępczy daty 3">
            <a:extLst>
              <a:ext uri="{FF2B5EF4-FFF2-40B4-BE49-F238E27FC236}">
                <a16:creationId xmlns:a16="http://schemas.microsoft.com/office/drawing/2014/main" id="{09F329ED-058E-497B-A6E9-93342786B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32" name="Symbol zastępczy numeru slajdu 5">
            <a:extLst>
              <a:ext uri="{FF2B5EF4-FFF2-40B4-BE49-F238E27FC236}">
                <a16:creationId xmlns:a16="http://schemas.microsoft.com/office/drawing/2014/main" id="{E08EAB1B-835A-4F2A-B16D-8E8B0A19A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obrazu 2">
            <a:extLst>
              <a:ext uri="{FF2B5EF4-FFF2-40B4-BE49-F238E27FC236}">
                <a16:creationId xmlns:a16="http://schemas.microsoft.com/office/drawing/2014/main" id="{EEDA9701-7438-49B4-BD91-6FF70C0601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092E3CD0-0722-4681-B127-B5D38D7810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9082D429-ECD5-42B6-A2EA-713F3CB89F6F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82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Icon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0CF87859-18A5-4A0A-9424-F12F548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291" y="3468123"/>
            <a:ext cx="6295691" cy="26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B88F01-16AD-4C0F-8948-B79DA3F96D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812" y="2062162"/>
            <a:ext cx="4430805" cy="401454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9" name="Symbol zastępczy tekstu 4">
            <a:extLst>
              <a:ext uri="{FF2B5EF4-FFF2-40B4-BE49-F238E27FC236}">
                <a16:creationId xmlns:a16="http://schemas.microsoft.com/office/drawing/2014/main" id="{28E785A1-524E-4C5E-8A3F-4985ED3080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25291" y="2062162"/>
            <a:ext cx="6295691" cy="107999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3" name="Symbol zastępczy tytułu 1">
            <a:extLst>
              <a:ext uri="{FF2B5EF4-FFF2-40B4-BE49-F238E27FC236}">
                <a16:creationId xmlns:a16="http://schemas.microsoft.com/office/drawing/2014/main" id="{C6720412-098C-4EF2-A83E-5537FDF4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pPr lvl="0"/>
            <a:r>
              <a:rPr lang="pl-PL" dirty="0"/>
              <a:t>Tytuł / nagłówek</a:t>
            </a:r>
          </a:p>
        </p:txBody>
      </p:sp>
      <p:sp>
        <p:nvSpPr>
          <p:cNvPr id="14" name="Symbol zastępczy daty 3">
            <a:extLst>
              <a:ext uri="{FF2B5EF4-FFF2-40B4-BE49-F238E27FC236}">
                <a16:creationId xmlns:a16="http://schemas.microsoft.com/office/drawing/2014/main" id="{FE4B85EA-EC6B-4496-8406-602EEB7EB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2B2F5E-191E-497B-8A2A-C80EBCEAA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4DC57BC4-22D1-475F-825F-040C399D0B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235412F4-B38A-4FDE-B94C-1A96040A6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B3DD5DB-20BB-4AB5-BABF-31B257AEC508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561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0F7ACB-4350-4BE6-929E-18C164A494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435" y="2002419"/>
            <a:ext cx="11240566" cy="404711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pl-PL" dirty="0"/>
              <a:t>Obiekt</a:t>
            </a:r>
          </a:p>
        </p:txBody>
      </p:sp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7F5D75CB-6258-4D50-B0F1-DD2FB6988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0" name="Symbol zastępczy daty 3">
            <a:extLst>
              <a:ext uri="{FF2B5EF4-FFF2-40B4-BE49-F238E27FC236}">
                <a16:creationId xmlns:a16="http://schemas.microsoft.com/office/drawing/2014/main" id="{1B105E70-D6B4-4639-9791-C413A167F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98187E8D-FEFF-4C00-A19D-CB6F7EF40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B58CBB67-3BB6-490B-A8CC-93E4C7A2D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4B528BAD-2DCE-4F40-AE72-E4ED131DEE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DCCBF37B-8177-4A3F-AD15-61B4E8999707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93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abeli 7">
            <a:extLst>
              <a:ext uri="{FF2B5EF4-FFF2-40B4-BE49-F238E27FC236}">
                <a16:creationId xmlns:a16="http://schemas.microsoft.com/office/drawing/2014/main" id="{E925F0DE-8052-4B7B-9C0B-DB4A1FB861E4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32435" y="2002419"/>
            <a:ext cx="11240566" cy="404711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Tabela</a:t>
            </a:r>
          </a:p>
        </p:txBody>
      </p:sp>
      <p:sp>
        <p:nvSpPr>
          <p:cNvPr id="10" name="Symbol zastępczy tytułu 1">
            <a:extLst>
              <a:ext uri="{FF2B5EF4-FFF2-40B4-BE49-F238E27FC236}">
                <a16:creationId xmlns:a16="http://schemas.microsoft.com/office/drawing/2014/main" id="{395AA0CC-762E-496B-B899-8AC8035AD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1" name="Symbol zastępczy daty 3">
            <a:extLst>
              <a:ext uri="{FF2B5EF4-FFF2-40B4-BE49-F238E27FC236}">
                <a16:creationId xmlns:a16="http://schemas.microsoft.com/office/drawing/2014/main" id="{97416066-225C-4CB5-B785-95097F972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2" name="Symbol zastępczy numeru slajdu 5">
            <a:extLst>
              <a:ext uri="{FF2B5EF4-FFF2-40B4-BE49-F238E27FC236}">
                <a16:creationId xmlns:a16="http://schemas.microsoft.com/office/drawing/2014/main" id="{AFA81E63-996A-4CD8-B7DA-FF4D50937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364BB3EF-E776-4F33-8114-50C9472033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AF3ADF6F-8A86-4DC1-80F3-985D39129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07EDE5FF-0D05-446E-A7F2-E6B7E001A3B9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31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E628A1EB-07C1-4A39-8D71-41EB4EC5B9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Photo</a:t>
            </a:r>
          </a:p>
        </p:txBody>
      </p:sp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A11F620E-3F55-496C-99BC-66567E40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1154097"/>
            <a:ext cx="11088547" cy="512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pl-PL" dirty="0" err="1"/>
              <a:t>Headline</a:t>
            </a:r>
            <a:r>
              <a:rPr lang="pl-PL" dirty="0"/>
              <a:t> / </a:t>
            </a:r>
            <a:r>
              <a:rPr lang="pl-PL" dirty="0" err="1"/>
              <a:t>title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A7807D7C-36D8-4C74-B457-C892CD507D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710" y="1988871"/>
            <a:ext cx="11088547" cy="95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pl-PL" sz="2600" dirty="0"/>
            </a:lvl1pPr>
          </a:lstStyle>
          <a:p>
            <a:pPr lvl="0"/>
            <a:r>
              <a:rPr lang="pl-PL" dirty="0" err="1"/>
              <a:t>Paragraph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</p:txBody>
      </p: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809F9669-F801-47F7-8EAE-959154A751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324BFD7F-B4FE-465C-8DE4-22C13DA70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EB58E02B-13C0-4394-8D9D-E9824E832ECE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69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three tx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424E52E-9D19-45BB-8DDD-59A4EAB54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813" y="2062163"/>
            <a:ext cx="3506787" cy="379412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7" name="Symbol zastępczy tekstu 4">
            <a:extLst>
              <a:ext uri="{FF2B5EF4-FFF2-40B4-BE49-F238E27FC236}">
                <a16:creationId xmlns:a16="http://schemas.microsoft.com/office/drawing/2014/main" id="{3CED2169-B4C7-4F03-A25C-34D7C5CAD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0879" y="2062163"/>
            <a:ext cx="3506787" cy="379412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A8C30F17-2124-41F7-9868-8F7D0DC5E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9324" y="2062163"/>
            <a:ext cx="3506787" cy="379412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84E02DFC-3316-481F-BA24-F3BEC3EE9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2714860"/>
            <a:ext cx="3506165" cy="3334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0236EE3E-7F09-4DA1-8DCF-9B8D25E256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0879" y="2714860"/>
            <a:ext cx="3506165" cy="3334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7C300089-A6F9-4DE6-A842-305924651A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9324" y="2714860"/>
            <a:ext cx="3506165" cy="333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3" name="Symbol zastępczy tytułu 1">
            <a:extLst>
              <a:ext uri="{FF2B5EF4-FFF2-40B4-BE49-F238E27FC236}">
                <a16:creationId xmlns:a16="http://schemas.microsoft.com/office/drawing/2014/main" id="{874FCA99-A299-4F86-AE16-4BAB17D17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34" name="Symbol zastępczy daty 3">
            <a:extLst>
              <a:ext uri="{FF2B5EF4-FFF2-40B4-BE49-F238E27FC236}">
                <a16:creationId xmlns:a16="http://schemas.microsoft.com/office/drawing/2014/main" id="{557A3990-828B-4C0E-874E-9A0A02289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35" name="Symbol zastępczy numeru slajdu 5">
            <a:extLst>
              <a:ext uri="{FF2B5EF4-FFF2-40B4-BE49-F238E27FC236}">
                <a16:creationId xmlns:a16="http://schemas.microsoft.com/office/drawing/2014/main" id="{098B8C3B-6956-4E41-B0C8-C9CBD2C98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2">
            <a:extLst>
              <a:ext uri="{FF2B5EF4-FFF2-40B4-BE49-F238E27FC236}">
                <a16:creationId xmlns:a16="http://schemas.microsoft.com/office/drawing/2014/main" id="{B0E44267-4AB1-4252-BC66-FEA5ADED67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95E1E8E6-4F57-490C-8B37-75825900B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DCCEA58A-E0C7-4DF0-802F-7BB0C8D0126F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209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D256BCCB-7F7B-44A9-922C-48A43F680B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435" y="1985981"/>
            <a:ext cx="5524983" cy="412058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pl-PL" dirty="0"/>
              <a:t>Obiekt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5F26F77-C3A3-4C5D-828B-20EE155390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34584" y="1985982"/>
            <a:ext cx="5486398" cy="412058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pl-PL" dirty="0"/>
              <a:t>Obiekt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0B8BF82E-08FF-409C-8343-6CEBED1F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5" name="Symbol zastępczy daty 3">
            <a:extLst>
              <a:ext uri="{FF2B5EF4-FFF2-40B4-BE49-F238E27FC236}">
                <a16:creationId xmlns:a16="http://schemas.microsoft.com/office/drawing/2014/main" id="{AFD55A3D-1B14-4C94-8929-A1B3D26E1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04A910BA-5428-4E77-8ED9-C7168467C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obrazu 2">
            <a:extLst>
              <a:ext uri="{FF2B5EF4-FFF2-40B4-BE49-F238E27FC236}">
                <a16:creationId xmlns:a16="http://schemas.microsoft.com/office/drawing/2014/main" id="{9E9968F2-00EF-42BF-AA2A-5F05F133F7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7832476-3C15-42A6-9502-D52E7235EA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F33AB594-30F3-4F7C-BF75-0BBAD98EE606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5771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+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7">
            <a:extLst>
              <a:ext uri="{FF2B5EF4-FFF2-40B4-BE49-F238E27FC236}">
                <a16:creationId xmlns:a16="http://schemas.microsoft.com/office/drawing/2014/main" id="{5A8FB842-355B-4B8E-B52C-EAC0C9EB4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9200"/>
            <a:ext cx="5943600" cy="5638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Zdjęcie</a:t>
            </a:r>
          </a:p>
        </p:txBody>
      </p:sp>
      <p:sp>
        <p:nvSpPr>
          <p:cNvPr id="12" name="Symbol zastępczy tytułu 1">
            <a:extLst>
              <a:ext uri="{FF2B5EF4-FFF2-40B4-BE49-F238E27FC236}">
                <a16:creationId xmlns:a16="http://schemas.microsoft.com/office/drawing/2014/main" id="{933574E9-8753-452D-80C7-0A999BA15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375" y="1219200"/>
            <a:ext cx="5363114" cy="83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49B660-8BAE-430D-B286-059EE1C71F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12375" y="2519680"/>
            <a:ext cx="5363114" cy="3753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pl-PL" sz="2800" dirty="0"/>
            </a:lvl1pPr>
          </a:lstStyle>
          <a:p>
            <a:pPr lvl="0"/>
            <a:r>
              <a:rPr lang="pl-PL" dirty="0"/>
              <a:t>Tekst paragrafowy</a:t>
            </a:r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A68B9B6E-21E4-410E-B5E8-58181B101E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F102A27E-D607-43F7-AA81-3A35065BE2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D313B708-E4CE-4C3F-99C3-18903C272631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02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+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wykresu 9">
            <a:extLst>
              <a:ext uri="{FF2B5EF4-FFF2-40B4-BE49-F238E27FC236}">
                <a16:creationId xmlns:a16="http://schemas.microsoft.com/office/drawing/2014/main" id="{F028B9F4-9605-48EF-9206-ACF8114A799C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0" y="1219200"/>
            <a:ext cx="5943600" cy="5638800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r>
              <a:rPr lang="pl-PL" dirty="0"/>
              <a:t>Wykres</a:t>
            </a:r>
          </a:p>
        </p:txBody>
      </p:sp>
      <p:sp>
        <p:nvSpPr>
          <p:cNvPr id="6" name="Symbol zastępczy tytułu 1">
            <a:extLst>
              <a:ext uri="{FF2B5EF4-FFF2-40B4-BE49-F238E27FC236}">
                <a16:creationId xmlns:a16="http://schemas.microsoft.com/office/drawing/2014/main" id="{45726A65-B29A-42B3-99B5-7E50A8966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375" y="1219200"/>
            <a:ext cx="5363114" cy="83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1FC0044E-1887-4C60-B39E-5C28ED0B39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12375" y="2519680"/>
            <a:ext cx="5363114" cy="3753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pl-PL" sz="2800" dirty="0"/>
            </a:lvl1pPr>
          </a:lstStyle>
          <a:p>
            <a:pPr lvl="0"/>
            <a:r>
              <a:rPr lang="pl-PL" dirty="0"/>
              <a:t>Tekst paragrafowy</a:t>
            </a:r>
          </a:p>
        </p:txBody>
      </p:sp>
      <p:sp>
        <p:nvSpPr>
          <p:cNvPr id="10" name="Symbol zastępczy obrazu 2">
            <a:extLst>
              <a:ext uri="{FF2B5EF4-FFF2-40B4-BE49-F238E27FC236}">
                <a16:creationId xmlns:a16="http://schemas.microsoft.com/office/drawing/2014/main" id="{96BDE1AF-F7B0-42D1-A251-63FB00DC90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903C382E-DA81-43EE-80DC-7D3555B1FF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E653ED0F-0A3E-419E-A344-45778ACA49F1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47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Light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C3BAC42E-6151-473C-B105-674934D1FE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90854" y="5535386"/>
            <a:ext cx="1649559" cy="7129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726A3B26-F7C1-41F7-B345-BF4C5F719E4F}"/>
              </a:ext>
            </a:extLst>
          </p:cNvPr>
          <p:cNvCxnSpPr/>
          <p:nvPr userDrawn="1"/>
        </p:nvCxnSpPr>
        <p:spPr>
          <a:xfrm>
            <a:off x="6113506" y="5535386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>
            <a:extLst>
              <a:ext uri="{FF2B5EF4-FFF2-40B4-BE49-F238E27FC236}">
                <a16:creationId xmlns:a16="http://schemas.microsoft.com/office/drawing/2014/main" id="{F8EB93A7-1A7C-4F8E-A7A1-488A09ECD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18" y="2118982"/>
            <a:ext cx="5145474" cy="764713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pl-PL" dirty="0"/>
              <a:t>Dziękujemy za uwagę.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73400154-0E01-4B08-96A0-DFE81D5EA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018"/>
            <a:ext cx="12192000" cy="86992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096DA7C2-26CD-4335-9980-723409C5ED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717" y="5535386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_slide_Light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2">
            <a:extLst>
              <a:ext uri="{FF2B5EF4-FFF2-40B4-BE49-F238E27FC236}">
                <a16:creationId xmlns:a16="http://schemas.microsoft.com/office/drawing/2014/main" id="{1993C7A3-5409-42C3-81D2-FF228DA8D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42341" y="5339443"/>
            <a:ext cx="1649559" cy="7129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1782D5C-6AA6-4799-920D-3EE3EB04D84D}"/>
              </a:ext>
            </a:extLst>
          </p:cNvPr>
          <p:cNvCxnSpPr/>
          <p:nvPr userDrawn="1"/>
        </p:nvCxnSpPr>
        <p:spPr>
          <a:xfrm>
            <a:off x="9536671" y="5339443"/>
            <a:ext cx="0" cy="7682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ytuł 1">
            <a:extLst>
              <a:ext uri="{FF2B5EF4-FFF2-40B4-BE49-F238E27FC236}">
                <a16:creationId xmlns:a16="http://schemas.microsoft.com/office/drawing/2014/main" id="{5FC14695-B1B9-4B89-863E-71B5B19EE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5272743"/>
            <a:ext cx="5145474" cy="764713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pl-PL" dirty="0"/>
              <a:t>Dziękujemy</a:t>
            </a:r>
            <a:br>
              <a:rPr lang="pl-PL" dirty="0"/>
            </a:br>
            <a:r>
              <a:rPr lang="pl-PL" dirty="0"/>
              <a:t>za uwagę.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66B33127-AAB8-4F63-B4CE-EA9B7E71F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68087"/>
            <a:ext cx="12192000" cy="86992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B8D74D8D-55CC-41BA-90A1-23F085DE35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3740" y="5380149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1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Dark_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8716FD8A-DF25-465F-AFB7-374C5A314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018"/>
            <a:ext cx="12192000" cy="86992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CC811E0-8C98-4AD2-BAC5-7C2565630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18" y="2118982"/>
            <a:ext cx="5145474" cy="76471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Dziękujemy za uwagę.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832DE0F0-AA17-43F1-9E93-7830EAC5B9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717" y="5535386"/>
            <a:ext cx="1718846" cy="686845"/>
          </a:xfrm>
          <a:prstGeom prst="rect">
            <a:avLst/>
          </a:prstGeom>
        </p:spPr>
      </p:pic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6EA0E984-153A-4705-8891-92B5FA1474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90854" y="5535386"/>
            <a:ext cx="1649559" cy="7129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7C3A8A62-349C-44F1-B85B-C60C6F06C5FC}"/>
              </a:ext>
            </a:extLst>
          </p:cNvPr>
          <p:cNvCxnSpPr/>
          <p:nvPr userDrawn="1"/>
        </p:nvCxnSpPr>
        <p:spPr>
          <a:xfrm>
            <a:off x="6113506" y="5535386"/>
            <a:ext cx="0" cy="7682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221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_slide_Dark_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1D8298ED-D9D6-445A-BDF5-0EF99991A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68087"/>
            <a:ext cx="12192000" cy="86992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7D19985-B081-4F71-A02F-B81AA0C66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5272743"/>
            <a:ext cx="5145474" cy="764713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Dziękujemy </a:t>
            </a:r>
            <a:br>
              <a:rPr lang="pl-PL" dirty="0"/>
            </a:br>
            <a:r>
              <a:rPr lang="pl-PL" dirty="0"/>
              <a:t>za uwagę.</a:t>
            </a:r>
          </a:p>
        </p:txBody>
      </p:sp>
      <p:sp>
        <p:nvSpPr>
          <p:cNvPr id="7" name="Symbol zastępczy obrazu 2">
            <a:extLst>
              <a:ext uri="{FF2B5EF4-FFF2-40B4-BE49-F238E27FC236}">
                <a16:creationId xmlns:a16="http://schemas.microsoft.com/office/drawing/2014/main" id="{10AFED77-08B7-4A42-9FCC-107E584AE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42341" y="5339443"/>
            <a:ext cx="1649559" cy="7129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Logo Instalatora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727AEE0-8C7B-4E9C-8A3D-4CBC97C79387}"/>
              </a:ext>
            </a:extLst>
          </p:cNvPr>
          <p:cNvCxnSpPr/>
          <p:nvPr userDrawn="1"/>
        </p:nvCxnSpPr>
        <p:spPr>
          <a:xfrm>
            <a:off x="9536671" y="5339443"/>
            <a:ext cx="0" cy="76825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a 12">
            <a:extLst>
              <a:ext uri="{FF2B5EF4-FFF2-40B4-BE49-F238E27FC236}">
                <a16:creationId xmlns:a16="http://schemas.microsoft.com/office/drawing/2014/main" id="{820A121E-6BB2-40EA-BD96-7F247CF6AB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3740" y="5380149"/>
            <a:ext cx="1718846" cy="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Icon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4">
            <a:extLst>
              <a:ext uri="{FF2B5EF4-FFF2-40B4-BE49-F238E27FC236}">
                <a16:creationId xmlns:a16="http://schemas.microsoft.com/office/drawing/2014/main" id="{3CED2169-B4C7-4F03-A25C-34D7C5CAD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0982" y="2062162"/>
            <a:ext cx="2142383" cy="107999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A8C30F17-2124-41F7-9868-8F7D0DC5E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30618" y="2062163"/>
            <a:ext cx="2142383" cy="1079998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B88F01-16AD-4C0F-8948-B79DA3F96D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813" y="2062163"/>
            <a:ext cx="1080000" cy="108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5" name="Symbol zastępczy obrazu 2">
            <a:extLst>
              <a:ext uri="{FF2B5EF4-FFF2-40B4-BE49-F238E27FC236}">
                <a16:creationId xmlns:a16="http://schemas.microsoft.com/office/drawing/2014/main" id="{7859E97C-BCEB-466F-8E5C-161DC46DE8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0879" y="2062162"/>
            <a:ext cx="1080000" cy="108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6" name="Symbol zastępczy obrazu 2">
            <a:extLst>
              <a:ext uri="{FF2B5EF4-FFF2-40B4-BE49-F238E27FC236}">
                <a16:creationId xmlns:a16="http://schemas.microsoft.com/office/drawing/2014/main" id="{041F7032-6225-4C67-9510-B8BE95CE4F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69324" y="2062162"/>
            <a:ext cx="1080000" cy="108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9" name="Symbol zastępczy tekstu 4">
            <a:extLst>
              <a:ext uri="{FF2B5EF4-FFF2-40B4-BE49-F238E27FC236}">
                <a16:creationId xmlns:a16="http://schemas.microsoft.com/office/drawing/2014/main" id="{28E785A1-524E-4C5E-8A3F-4985ED3080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6217" y="2062162"/>
            <a:ext cx="2142383" cy="107999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4347F109-3135-4ABF-8082-07926DAC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3428999"/>
            <a:ext cx="3506165" cy="262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28" name="Symbol zastępczy tekstu 2">
            <a:extLst>
              <a:ext uri="{FF2B5EF4-FFF2-40B4-BE49-F238E27FC236}">
                <a16:creationId xmlns:a16="http://schemas.microsoft.com/office/drawing/2014/main" id="{476A726F-DE7C-460D-B7A2-0B76F202FA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00879" y="3428999"/>
            <a:ext cx="3506165" cy="262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972C0175-F1E8-4FC6-B2B3-783C2DA5EE0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269324" y="3428999"/>
            <a:ext cx="3506165" cy="262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0" name="Symbol zastępczy tytułu 1">
            <a:extLst>
              <a:ext uri="{FF2B5EF4-FFF2-40B4-BE49-F238E27FC236}">
                <a16:creationId xmlns:a16="http://schemas.microsoft.com/office/drawing/2014/main" id="{168E2E8C-0972-42BB-8B92-A7165C0D6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31" name="Symbol zastępczy daty 3">
            <a:extLst>
              <a:ext uri="{FF2B5EF4-FFF2-40B4-BE49-F238E27FC236}">
                <a16:creationId xmlns:a16="http://schemas.microsoft.com/office/drawing/2014/main" id="{09F329ED-058E-497B-A6E9-93342786B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32" name="Symbol zastępczy numeru slajdu 5">
            <a:extLst>
              <a:ext uri="{FF2B5EF4-FFF2-40B4-BE49-F238E27FC236}">
                <a16:creationId xmlns:a16="http://schemas.microsoft.com/office/drawing/2014/main" id="{E08EAB1B-835A-4F2A-B16D-8E8B0A19A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obrazu 2">
            <a:extLst>
              <a:ext uri="{FF2B5EF4-FFF2-40B4-BE49-F238E27FC236}">
                <a16:creationId xmlns:a16="http://schemas.microsoft.com/office/drawing/2014/main" id="{305A339B-2BC8-4B3D-ABD1-D58DF6D966C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C4279DE4-E0D3-487B-BE87-340CD97ABD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8987A388-CA31-4A74-8EA0-BEABF141CB83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52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Icon+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0CF87859-18A5-4A0A-9424-F12F5487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291" y="3468123"/>
            <a:ext cx="6295691" cy="26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B88F01-16AD-4C0F-8948-B79DA3F96D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812" y="2062162"/>
            <a:ext cx="4430805" cy="401454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Ikona</a:t>
            </a:r>
          </a:p>
        </p:txBody>
      </p:sp>
      <p:sp>
        <p:nvSpPr>
          <p:cNvPr id="19" name="Symbol zastępczy tekstu 4">
            <a:extLst>
              <a:ext uri="{FF2B5EF4-FFF2-40B4-BE49-F238E27FC236}">
                <a16:creationId xmlns:a16="http://schemas.microsoft.com/office/drawing/2014/main" id="{28E785A1-524E-4C5E-8A3F-4985ED3080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25291" y="2062162"/>
            <a:ext cx="6295691" cy="1079999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pPr lvl="0"/>
            <a:r>
              <a:rPr lang="pl-PL" dirty="0"/>
              <a:t>Tytuł</a:t>
            </a:r>
          </a:p>
        </p:txBody>
      </p:sp>
      <p:sp>
        <p:nvSpPr>
          <p:cNvPr id="13" name="Symbol zastępczy tytułu 1">
            <a:extLst>
              <a:ext uri="{FF2B5EF4-FFF2-40B4-BE49-F238E27FC236}">
                <a16:creationId xmlns:a16="http://schemas.microsoft.com/office/drawing/2014/main" id="{C6720412-098C-4EF2-A83E-5537FDF41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4" name="Symbol zastępczy daty 3">
            <a:extLst>
              <a:ext uri="{FF2B5EF4-FFF2-40B4-BE49-F238E27FC236}">
                <a16:creationId xmlns:a16="http://schemas.microsoft.com/office/drawing/2014/main" id="{FE4B85EA-EC6B-4496-8406-602EEB7EB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5" name="Symbol zastępczy numeru slajdu 5">
            <a:extLst>
              <a:ext uri="{FF2B5EF4-FFF2-40B4-BE49-F238E27FC236}">
                <a16:creationId xmlns:a16="http://schemas.microsoft.com/office/drawing/2014/main" id="{4F2B2F5E-191E-497B-8A2A-C80EBCEAA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2264232F-5558-4CD4-838C-C94F67227DF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EA817175-D24F-4DB8-80D9-60C1085FFE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05AFA1A9-6E86-4579-A9C5-3BE39CF3DA58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29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0F7ACB-4350-4BE6-929E-18C164A494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435" y="2002419"/>
            <a:ext cx="11240566" cy="404711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pl-PL" dirty="0"/>
              <a:t>Object</a:t>
            </a:r>
          </a:p>
        </p:txBody>
      </p:sp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7F5D75CB-6258-4D50-B0F1-DD2FB6988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0" name="Symbol zastępczy daty 3">
            <a:extLst>
              <a:ext uri="{FF2B5EF4-FFF2-40B4-BE49-F238E27FC236}">
                <a16:creationId xmlns:a16="http://schemas.microsoft.com/office/drawing/2014/main" id="{1B105E70-D6B4-4639-9791-C413A167F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98187E8D-FEFF-4C00-A19D-CB6F7EF40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obrazu 2">
            <a:extLst>
              <a:ext uri="{FF2B5EF4-FFF2-40B4-BE49-F238E27FC236}">
                <a16:creationId xmlns:a16="http://schemas.microsoft.com/office/drawing/2014/main" id="{FC56899E-64D2-4E14-A767-7293B86068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1C4A17F6-C416-4C22-8F39-3D4E5533AB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6D4AB21-3AAE-4B83-B103-EDB2A0E23ECF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50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abeli 7">
            <a:extLst>
              <a:ext uri="{FF2B5EF4-FFF2-40B4-BE49-F238E27FC236}">
                <a16:creationId xmlns:a16="http://schemas.microsoft.com/office/drawing/2014/main" id="{E925F0DE-8052-4B7B-9C0B-DB4A1FB861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32435" y="2002419"/>
            <a:ext cx="11240566" cy="4047114"/>
          </a:xfrm>
        </p:spPr>
        <p:txBody>
          <a:bodyPr anchor="ctr"/>
          <a:lstStyle>
            <a:lvl1pPr algn="ctr">
              <a:defRPr/>
            </a:lvl1pPr>
          </a:lstStyle>
          <a:p>
            <a:endParaRPr lang="pl-PL" dirty="0"/>
          </a:p>
        </p:txBody>
      </p:sp>
      <p:sp>
        <p:nvSpPr>
          <p:cNvPr id="10" name="Symbol zastępczy tytułu 1">
            <a:extLst>
              <a:ext uri="{FF2B5EF4-FFF2-40B4-BE49-F238E27FC236}">
                <a16:creationId xmlns:a16="http://schemas.microsoft.com/office/drawing/2014/main" id="{395AA0CC-762E-496B-B899-8AC8035AD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1" name="Symbol zastępczy daty 3">
            <a:extLst>
              <a:ext uri="{FF2B5EF4-FFF2-40B4-BE49-F238E27FC236}">
                <a16:creationId xmlns:a16="http://schemas.microsoft.com/office/drawing/2014/main" id="{97416066-225C-4CB5-B785-95097F972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2" name="Symbol zastępczy numeru slajdu 5">
            <a:extLst>
              <a:ext uri="{FF2B5EF4-FFF2-40B4-BE49-F238E27FC236}">
                <a16:creationId xmlns:a16="http://schemas.microsoft.com/office/drawing/2014/main" id="{AFA81E63-996A-4CD8-B7DA-FF4D50937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31F031F6-626E-49B2-B930-C52CEA21C7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09440A7C-886A-41BA-A983-4149C58E9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C124F97E-BAD7-4307-ABAD-2754834B4E0A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20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E628A1EB-07C1-4A39-8D71-41EB4EC5B9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12192000" cy="3429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l-PL" dirty="0"/>
              <a:t>Photo</a:t>
            </a:r>
          </a:p>
        </p:txBody>
      </p:sp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A11F620E-3F55-496C-99BC-66567E40A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088547" cy="512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A7807D7C-36D8-4C74-B457-C892CD507D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710" y="1988871"/>
            <a:ext cx="11088547" cy="95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pl-PL" sz="2600" dirty="0"/>
            </a:lvl1pPr>
          </a:lstStyle>
          <a:p>
            <a:pPr lvl="0"/>
            <a:r>
              <a:rPr lang="pl-PL" dirty="0"/>
              <a:t>Tekst paragrafowy</a:t>
            </a:r>
          </a:p>
        </p:txBody>
      </p:sp>
      <p:sp>
        <p:nvSpPr>
          <p:cNvPr id="11" name="Symbol zastępczy obrazu 2">
            <a:extLst>
              <a:ext uri="{FF2B5EF4-FFF2-40B4-BE49-F238E27FC236}">
                <a16:creationId xmlns:a16="http://schemas.microsoft.com/office/drawing/2014/main" id="{DE2D7795-7FA3-43ED-83F8-6BAC1EA413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394E2708-0CDB-4000-B8A4-DCD1EAF509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7D3C712C-E1FC-4EFD-9633-11F798611A08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7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D256BCCB-7F7B-44A9-922C-48A43F680B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2435" y="1985981"/>
            <a:ext cx="5524983" cy="412058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pl-PL" dirty="0"/>
              <a:t>Obiekt	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5F26F77-C3A3-4C5D-828B-20EE155390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34584" y="1985982"/>
            <a:ext cx="5486398" cy="4120589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pl-PL" dirty="0"/>
              <a:t>Obiekt</a:t>
            </a:r>
          </a:p>
        </p:txBody>
      </p:sp>
      <p:sp>
        <p:nvSpPr>
          <p:cNvPr id="14" name="Symbol zastępczy tytułu 1">
            <a:extLst>
              <a:ext uri="{FF2B5EF4-FFF2-40B4-BE49-F238E27FC236}">
                <a16:creationId xmlns:a16="http://schemas.microsoft.com/office/drawing/2014/main" id="{0B8BF82E-08FF-409C-8343-6CEBED1F7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35" y="1154097"/>
            <a:ext cx="11240566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pl-PL" dirty="0"/>
              <a:t>Tytuł / nagłówek</a:t>
            </a:r>
          </a:p>
        </p:txBody>
      </p:sp>
      <p:sp>
        <p:nvSpPr>
          <p:cNvPr id="15" name="Symbol zastępczy daty 3">
            <a:extLst>
              <a:ext uri="{FF2B5EF4-FFF2-40B4-BE49-F238E27FC236}">
                <a16:creationId xmlns:a16="http://schemas.microsoft.com/office/drawing/2014/main" id="{AFD55A3D-1B14-4C94-8929-A1B3D26E1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04A910BA-5428-4E77-8ED9-C7168467C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obrazu 2">
            <a:extLst>
              <a:ext uri="{FF2B5EF4-FFF2-40B4-BE49-F238E27FC236}">
                <a16:creationId xmlns:a16="http://schemas.microsoft.com/office/drawing/2014/main" id="{56E7006D-D7A2-4FF9-9836-497787709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067" y="223517"/>
            <a:ext cx="1758097" cy="365125"/>
          </a:xfrm>
        </p:spPr>
        <p:txBody>
          <a:bodyPr anchor="ctr">
            <a:noAutofit/>
          </a:bodyPr>
          <a:lstStyle>
            <a:lvl1pPr algn="ctr">
              <a:defRPr sz="1400"/>
            </a:lvl1pPr>
          </a:lstStyle>
          <a:p>
            <a:r>
              <a:rPr lang="pl-PL" dirty="0"/>
              <a:t>Logo Instalatora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744B03F8-D6E5-40D5-AC45-AC3C2F670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86638" y="188913"/>
            <a:ext cx="4310062" cy="365125"/>
          </a:xfrm>
        </p:spPr>
        <p:txBody>
          <a:bodyPr anchor="ctr">
            <a:noAutofit/>
          </a:bodyPr>
          <a:lstStyle>
            <a:lvl1pPr algn="r">
              <a:defRPr sz="1200" b="1"/>
            </a:lvl1pPr>
          </a:lstStyle>
          <a:p>
            <a:r>
              <a:rPr lang="pl-PL" dirty="0"/>
              <a:t>Tytuł sekcji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7DF0829A-50AE-47EE-B1B8-A83571866312}"/>
              </a:ext>
            </a:extLst>
          </p:cNvPr>
          <p:cNvCxnSpPr>
            <a:cxnSpLocks/>
          </p:cNvCxnSpPr>
          <p:nvPr userDrawn="1"/>
        </p:nvCxnSpPr>
        <p:spPr>
          <a:xfrm>
            <a:off x="2595442" y="238756"/>
            <a:ext cx="0" cy="290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60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7" Type="http://schemas.openxmlformats.org/officeDocument/2006/relationships/image" Target="../media/image22.sv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435D1E-FC9D-4CCD-A2FC-61DC3DDA8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AC7710-B019-4FDB-B6A9-81000B527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90AF1B09-F081-40EF-B5C9-B90E0F8D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Tytuł / nagłówek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4B3A5E0-3448-4FB8-8881-FE3CD3306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435" y="2156530"/>
            <a:ext cx="8345347" cy="38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02150A1D-CEFC-4A4E-B9B7-E4FF05EED6D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0" y="699453"/>
            <a:ext cx="12192000" cy="86992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3600B105-F0A7-4D6C-951A-52130BA9F67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32435" y="263627"/>
            <a:ext cx="195428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6" r:id="rId2"/>
    <p:sldLayoutId id="2147483687" r:id="rId3"/>
    <p:sldLayoutId id="2147483693" r:id="rId4"/>
    <p:sldLayoutId id="2147483694" r:id="rId5"/>
    <p:sldLayoutId id="2147483666" r:id="rId6"/>
    <p:sldLayoutId id="2147483676" r:id="rId7"/>
    <p:sldLayoutId id="2147483667" r:id="rId8"/>
    <p:sldLayoutId id="2147483668" r:id="rId9"/>
    <p:sldLayoutId id="2147483669" r:id="rId10"/>
    <p:sldLayoutId id="2147483670" r:id="rId11"/>
    <p:sldLayoutId id="2147483719" r:id="rId12"/>
    <p:sldLayoutId id="2147483649" r:id="rId13"/>
    <p:sldLayoutId id="2147483661" r:id="rId14"/>
    <p:sldLayoutId id="2147483650" r:id="rId15"/>
    <p:sldLayoutId id="2147483663" r:id="rId16"/>
    <p:sldLayoutId id="2147483713" r:id="rId17"/>
    <p:sldLayoutId id="2147483714" r:id="rId18"/>
    <p:sldLayoutId id="2147483715" r:id="rId19"/>
    <p:sldLayoutId id="2147483717" r:id="rId20"/>
    <p:sldLayoutId id="214748371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435D1E-FC9D-4CCD-A2FC-61DC3DDA8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2435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2AD36-3C20-49C5-A791-945D26E975BF}" type="datetimeFigureOut">
              <a:rPr lang="pl-PL" smtClean="0"/>
              <a:pPr/>
              <a:t>2020-06-05</a:t>
            </a:fld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AC7710-B019-4FDB-B6A9-81000B527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2289" y="6269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FCE301B-7EED-442F-A082-1E470BCF939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90AF1B09-F081-40EF-B5C9-B90E0F8D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1154097"/>
            <a:ext cx="8345347" cy="634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Tytuł / nagłówek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4B3A5E0-3448-4FB8-8881-FE3CD3306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435" y="2156530"/>
            <a:ext cx="8345347" cy="389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Insert </a:t>
            </a:r>
            <a:r>
              <a:rPr lang="pl-PL" dirty="0" err="1"/>
              <a:t>text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02150A1D-CEFC-4A4E-B9B7-E4FF05EED6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699453"/>
            <a:ext cx="12192000" cy="8699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5449B62-ECD3-4688-9C0E-CFAA7218043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1" y="21900"/>
            <a:ext cx="2494853" cy="699453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4E44F9B6-BADD-4807-B8E7-EF50C8A7A7A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2435" y="263627"/>
            <a:ext cx="195428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2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001C838-B705-48AA-BF2D-DA295ED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550320"/>
            <a:ext cx="11088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0A42B1-D363-403C-AE66-E9900328F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435" y="2010820"/>
            <a:ext cx="110885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464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2" r:id="rId2"/>
    <p:sldLayoutId id="2147483692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EBC53B-D71E-4F84-8342-BCD4FF72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96" y="5281888"/>
            <a:ext cx="5107819" cy="121998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/>
              <a:t>Oferta na sprzedaż i dostawę systemu inteligentnego sterowania FIBARO -  GRANDE DEVELOPER</a:t>
            </a:r>
            <a:br>
              <a:rPr lang="pl-PL" sz="2000" dirty="0"/>
            </a:br>
            <a:br>
              <a:rPr lang="pl-PL" sz="2000" dirty="0"/>
            </a:br>
            <a:r>
              <a:rPr lang="pl-PL" sz="1300" dirty="0"/>
              <a:t>03/06/2020</a:t>
            </a:r>
          </a:p>
        </p:txBody>
      </p:sp>
      <p:pic>
        <p:nvPicPr>
          <p:cNvPr id="39" name="Symbol zastępczy obrazu 38">
            <a:extLst>
              <a:ext uri="{FF2B5EF4-FFF2-40B4-BE49-F238E27FC236}">
                <a16:creationId xmlns:a16="http://schemas.microsoft.com/office/drawing/2014/main" id="{33AB18EA-A30E-4B6B-B17E-C5F4254E6C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5719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FEC4F3EB-71F6-4F4B-A235-AD0C4B51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" y="5128035"/>
            <a:ext cx="26479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Kluczowe zalety oferowanych komponentów – głowica na grzejnik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42DF990-F4A4-4DBA-8FC7-6AB21979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92" y="1340308"/>
            <a:ext cx="8758016" cy="51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/>
              <a:t>Kluczowe zalety oferowanych komponentów – HOME CENTER 3 – CENTRALA STERUJĄCA HC3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611AFB6-8CDE-47CB-9CC7-A2964112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59" y="1195041"/>
            <a:ext cx="9742681" cy="55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2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488" y="1640548"/>
            <a:ext cx="9962759" cy="357690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600" dirty="0"/>
              <a:t>Kluczowe zalety oferowanych komponentów – </a:t>
            </a:r>
            <a:r>
              <a:rPr lang="pl-PL" sz="1600" dirty="0">
                <a:solidFill>
                  <a:srgbClr val="FF0000"/>
                </a:solidFill>
              </a:rPr>
              <a:t>HOME CENTER 3 </a:t>
            </a:r>
            <a:r>
              <a:rPr lang="pl-PL" sz="1600" dirty="0"/>
              <a:t>– CENTRALA STERUJĄCA HC3</a:t>
            </a:r>
            <a:br>
              <a:rPr lang="pl-PL" sz="1600" dirty="0"/>
            </a:br>
            <a:br>
              <a:rPr lang="pl-PL" sz="1600" dirty="0"/>
            </a:br>
            <a:r>
              <a:rPr lang="pl-PL" sz="1600" dirty="0"/>
              <a:t>Home Center 3 to zupełnie nowy wymiar życia w inteligentnym domu!</a:t>
            </a:r>
            <a:br>
              <a:rPr lang="pl-PL" sz="1600" dirty="0"/>
            </a:br>
            <a:br>
              <a:rPr lang="pl-PL" sz="1600" b="0" dirty="0"/>
            </a:br>
            <a:r>
              <a:rPr lang="pl-PL" sz="1600" dirty="0">
                <a:solidFill>
                  <a:srgbClr val="FF0000"/>
                </a:solidFill>
              </a:rPr>
              <a:t>Home Center 3</a:t>
            </a:r>
            <a:r>
              <a:rPr lang="pl-PL" sz="1600" b="0" dirty="0">
                <a:solidFill>
                  <a:srgbClr val="FF0000"/>
                </a:solidFill>
              </a:rPr>
              <a:t> </a:t>
            </a:r>
            <a:r>
              <a:rPr lang="pl-PL" sz="1600" b="0" dirty="0"/>
              <a:t>to najbardziej zaawansowana centrala do zarządzania inteligentnym domem na świecie, stworzona w oparciu o 10-letnie doświadczenie  FIBARO. Urządzenie łączy w sobie najlepsze i najnowocześniejsze funkcje pod względem technologii i rozwiązań UX.</a:t>
            </a:r>
            <a:br>
              <a:rPr lang="pl-PL" sz="1600" b="0" dirty="0"/>
            </a:br>
            <a:br>
              <a:rPr lang="pl-PL" sz="1600" b="0" dirty="0"/>
            </a:br>
            <a:r>
              <a:rPr lang="pl-PL" sz="1600" b="0" dirty="0"/>
              <a:t>Dzięki </a:t>
            </a:r>
            <a:r>
              <a:rPr lang="pl-PL" sz="1600" dirty="0"/>
              <a:t>Home Center 3</a:t>
            </a:r>
            <a:r>
              <a:rPr lang="pl-PL" sz="1600" b="0" dirty="0"/>
              <a:t> możesz zintegrować FIBARO z ponad 2000 produktami innych firm działających w różnych technologiach i w łatwy sposób zarządzać inteligentnymi rozwiązaniami, jak oświetlenie, rolety, ogrzewanie i klimatyzacja, alarm, system monitoringu czy system nawadniania — wszystko za pomocą jednego przycisku, gestu lub słowa. Niezawodna technologia została opakowana w unikalny i subtelny design, który nada Twoim wnętrzom niezwykły klimat                 i styl.</a:t>
            </a:r>
            <a:br>
              <a:rPr lang="pl-PL" sz="1600" b="0" dirty="0"/>
            </a:br>
            <a:br>
              <a:rPr lang="pl-PL" sz="1600" b="0" dirty="0"/>
            </a:br>
            <a:r>
              <a:rPr lang="pl-PL" sz="1600" dirty="0"/>
              <a:t>Centralka Home Center 3 </a:t>
            </a:r>
            <a:r>
              <a:rPr lang="pl-PL" sz="1600" b="0" dirty="0"/>
              <a:t>obsługuje nie tylko protokół Z-</a:t>
            </a:r>
            <a:r>
              <a:rPr lang="pl-PL" sz="1600" b="0" dirty="0" err="1"/>
              <a:t>Wave</a:t>
            </a:r>
            <a:r>
              <a:rPr lang="pl-PL" sz="1600" b="0" dirty="0"/>
              <a:t>, ale również protokoły radiowe </a:t>
            </a:r>
            <a:r>
              <a:rPr lang="pl-PL" sz="1600" dirty="0"/>
              <a:t>Nice, </a:t>
            </a:r>
            <a:r>
              <a:rPr lang="pl-PL" sz="1600" b="0" dirty="0" err="1"/>
              <a:t>ZigBee</a:t>
            </a:r>
            <a:r>
              <a:rPr lang="pl-PL" sz="1600" b="0" dirty="0"/>
              <a:t>. Do komunikacji ze światem wykorzystywane jest połączenie przewodowe (Ethernet) lub bezprzewodowe (</a:t>
            </a:r>
            <a:r>
              <a:rPr lang="pl-PL" sz="1600" b="0" dirty="0" err="1"/>
              <a:t>WiFi</a:t>
            </a:r>
            <a:r>
              <a:rPr lang="pl-PL" sz="1600" b="0" dirty="0"/>
              <a:t>). </a:t>
            </a:r>
            <a:br>
              <a:rPr lang="pl-PL" sz="1600" b="0" dirty="0"/>
            </a:br>
            <a:r>
              <a:rPr lang="pl-PL" sz="1600" b="0" dirty="0"/>
              <a:t>Home Center 3 oferuje też większy od poprzednika o 50 proc. zasięg (do 150 m).</a:t>
            </a:r>
            <a:br>
              <a:rPr lang="pl-PL" b="0" dirty="0"/>
            </a:br>
            <a:br>
              <a:rPr lang="pl-PL" b="0" dirty="0"/>
            </a:br>
            <a:br>
              <a:rPr lang="pl-PL" sz="2000" dirty="0"/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49712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Opcjonalny system monitoringu posesji – kamery zewnętrzne WIFI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33597E-4519-4FCA-A9A2-CC09A193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7" y="1290734"/>
            <a:ext cx="5454171" cy="324032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C35A91-5828-4E41-BB3D-5852FC49F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65" y="3730943"/>
            <a:ext cx="7017488" cy="3020531"/>
          </a:xfrm>
          <a:prstGeom prst="rect">
            <a:avLst/>
          </a:prstGeom>
        </p:spPr>
      </p:pic>
      <p:sp>
        <p:nvSpPr>
          <p:cNvPr id="6" name="Tytuł 2">
            <a:extLst>
              <a:ext uri="{FF2B5EF4-FFF2-40B4-BE49-F238E27FC236}">
                <a16:creationId xmlns:a16="http://schemas.microsoft.com/office/drawing/2014/main" id="{84692BD2-652A-4056-89AC-73EFF8BD8109}"/>
              </a:ext>
            </a:extLst>
          </p:cNvPr>
          <p:cNvSpPr txBox="1">
            <a:spLocks/>
          </p:cNvSpPr>
          <p:nvPr/>
        </p:nvSpPr>
        <p:spPr>
          <a:xfrm>
            <a:off x="5725693" y="1290734"/>
            <a:ext cx="6194784" cy="3240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1600" dirty="0"/>
              <a:t>Kluczowe zalety oferowanych komponentów:</a:t>
            </a:r>
          </a:p>
          <a:p>
            <a:endParaRPr lang="pl-PL" sz="1600" dirty="0"/>
          </a:p>
          <a:p>
            <a:pPr marL="285750" indent="-285750">
              <a:buFontTx/>
              <a:buChar char="-"/>
            </a:pPr>
            <a:r>
              <a:rPr lang="pl-PL" sz="1600" dirty="0"/>
              <a:t>wysoka rozdzielczość obrazu 4MPix (2560x1440)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zapis na zdarzeń na karcie SD oraz w chmurze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widoczność w nocy do 30m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wbudowany mikrofon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duże kąty widzenia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detekcja ruchu z powiadamianiem na telefon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definiowanie obszarów prywatnych (wyłączonych                            z obserwacji)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odporność na warunki atmosferyczne – IP67</a:t>
            </a:r>
            <a:br>
              <a:rPr lang="pl-PL" sz="1600" dirty="0"/>
            </a:br>
            <a:br>
              <a:rPr lang="pl-PL" b="0" dirty="0"/>
            </a:br>
            <a:br>
              <a:rPr lang="pl-PL" sz="2000" dirty="0"/>
            </a:br>
            <a:endParaRPr lang="pl-PL" sz="2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D3126C4-473E-4D3F-ACBE-126B5BC45BC1}"/>
              </a:ext>
            </a:extLst>
          </p:cNvPr>
          <p:cNvSpPr txBox="1"/>
          <p:nvPr/>
        </p:nvSpPr>
        <p:spPr>
          <a:xfrm>
            <a:off x="226054" y="5071731"/>
            <a:ext cx="450315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Cena kamery – 259,00 zł netto </a:t>
            </a:r>
          </a:p>
          <a:p>
            <a:endParaRPr lang="pl-PL" dirty="0"/>
          </a:p>
          <a:p>
            <a:r>
              <a:rPr lang="pl-PL" sz="1600" i="1" dirty="0"/>
              <a:t>(nie uwzględnia kosztów montażu i konfiguracji </a:t>
            </a:r>
          </a:p>
          <a:p>
            <a:r>
              <a:rPr lang="pl-PL" sz="1600" i="1" dirty="0"/>
              <a:t>- zależne od miejsca montażu) </a:t>
            </a:r>
          </a:p>
        </p:txBody>
      </p:sp>
    </p:spTree>
    <p:extLst>
      <p:ext uri="{BB962C8B-B14F-4D97-AF65-F5344CB8AC3E}">
        <p14:creationId xmlns:p14="http://schemas.microsoft.com/office/powerpoint/2010/main" val="2566064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9B4CFBF-F3DE-4B02-9E15-79DB0A5D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130" y="831583"/>
            <a:ext cx="8099570" cy="3944679"/>
          </a:xfrm>
        </p:spPr>
        <p:txBody>
          <a:bodyPr>
            <a:normAutofit/>
          </a:bodyPr>
          <a:lstStyle/>
          <a:p>
            <a:r>
              <a:rPr lang="pl-PL" sz="2400" dirty="0"/>
              <a:t>Zapraszam do omówienia Państwa potrzeb i obecnych możliwości technologii bezprzewodowej!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1600" i="1" dirty="0"/>
              <a:t>Informacje szczegółowe i dodatkowe wyceny po uzgodnieniu telefonicznym                  tel. +48 530 327 455 – Marcin Muś</a:t>
            </a:r>
          </a:p>
        </p:txBody>
      </p:sp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id="{0B991715-56A0-424F-9F24-B8C6B1775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576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326DCAF-98B0-495F-991A-651353B0C434}"/>
              </a:ext>
            </a:extLst>
          </p:cNvPr>
          <p:cNvSpPr txBox="1"/>
          <p:nvPr/>
        </p:nvSpPr>
        <p:spPr>
          <a:xfrm>
            <a:off x="3420643" y="4986117"/>
            <a:ext cx="5030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/>
              <a:t>Oferta ważna do: 31/07/2020 – po tym terminie ceny mogą ulec zmianie</a:t>
            </a:r>
          </a:p>
        </p:txBody>
      </p:sp>
    </p:spTree>
    <p:extLst>
      <p:ext uri="{BB962C8B-B14F-4D97-AF65-F5344CB8AC3E}">
        <p14:creationId xmlns:p14="http://schemas.microsoft.com/office/powerpoint/2010/main" val="136292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r>
              <a:rPr lang="pl-PL" sz="2000" dirty="0"/>
              <a:t>Zestawienie polecanych wariantów bazowych, funkcji i kosztów.</a:t>
            </a:r>
          </a:p>
        </p:txBody>
      </p:sp>
      <p:graphicFrame>
        <p:nvGraphicFramePr>
          <p:cNvPr id="11" name="Tabela 11">
            <a:extLst>
              <a:ext uri="{FF2B5EF4-FFF2-40B4-BE49-F238E27FC236}">
                <a16:creationId xmlns:a16="http://schemas.microsoft.com/office/drawing/2014/main" id="{41B2B07E-09EA-4A97-82AA-BC0D5DBC5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002476"/>
              </p:ext>
            </p:extLst>
          </p:nvPr>
        </p:nvGraphicFramePr>
        <p:xfrm>
          <a:off x="532435" y="1366520"/>
          <a:ext cx="10663276" cy="3627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46970">
                  <a:extLst>
                    <a:ext uri="{9D8B030D-6E8A-4147-A177-3AD203B41FA5}">
                      <a16:colId xmlns:a16="http://schemas.microsoft.com/office/drawing/2014/main" val="2549967018"/>
                    </a:ext>
                  </a:extLst>
                </a:gridCol>
                <a:gridCol w="3184668">
                  <a:extLst>
                    <a:ext uri="{9D8B030D-6E8A-4147-A177-3AD203B41FA5}">
                      <a16:colId xmlns:a16="http://schemas.microsoft.com/office/drawing/2014/main" val="1295358759"/>
                    </a:ext>
                  </a:extLst>
                </a:gridCol>
                <a:gridCol w="3152336">
                  <a:extLst>
                    <a:ext uri="{9D8B030D-6E8A-4147-A177-3AD203B41FA5}">
                      <a16:colId xmlns:a16="http://schemas.microsoft.com/office/drawing/2014/main" val="3252925683"/>
                    </a:ext>
                  </a:extLst>
                </a:gridCol>
                <a:gridCol w="2179302">
                  <a:extLst>
                    <a:ext uri="{9D8B030D-6E8A-4147-A177-3AD203B41FA5}">
                      <a16:colId xmlns:a16="http://schemas.microsoft.com/office/drawing/2014/main" val="3304015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Nazwa wariantu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Funkcje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Kluczowe komponenty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Cena jednostkowa (netto)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4404957"/>
                  </a:ext>
                </a:extLst>
              </a:tr>
              <a:tr h="328301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+mj-lt"/>
                        </a:rPr>
                        <a:t>BAZOWY</a:t>
                      </a:r>
                      <a:r>
                        <a:rPr lang="pl-PL" sz="1400" dirty="0">
                          <a:latin typeface="+mj-lt"/>
                        </a:rPr>
                        <a:t> (1)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System bazujący na bezprzewodowej centrali </a:t>
                      </a:r>
                      <a:r>
                        <a:rPr lang="pl-PL" sz="1200" b="1" dirty="0"/>
                        <a:t>Home Center Lite </a:t>
                      </a:r>
                      <a:r>
                        <a:rPr lang="pl-PL" sz="1200" dirty="0"/>
                        <a:t>umożliwiający zdalny monitoring temperatur w domu, obecności osób, włamania, zalania, komfortowego oświetlenia, wykrycia dymu/pożaru.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1" dirty="0"/>
                        <a:t>Centrala „Home Center Lite</a:t>
                      </a:r>
                      <a:r>
                        <a:rPr lang="pl-PL" sz="1200" b="0" dirty="0"/>
                        <a:t>”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/>
                        <a:t>Ściemniacz – DIMMER 2  250W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 err="1"/>
                        <a:t>Door</a:t>
                      </a:r>
                      <a:r>
                        <a:rPr lang="pl-PL" sz="1200" b="0" dirty="0"/>
                        <a:t>/</a:t>
                      </a:r>
                      <a:r>
                        <a:rPr lang="pl-PL" sz="1200" b="0" dirty="0" err="1"/>
                        <a:t>Window</a:t>
                      </a:r>
                      <a:r>
                        <a:rPr lang="pl-PL" sz="1200" b="0" dirty="0"/>
                        <a:t> Sensor 2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 err="1"/>
                        <a:t>Flood</a:t>
                      </a:r>
                      <a:r>
                        <a:rPr lang="pl-PL" sz="1200" b="0" dirty="0"/>
                        <a:t> Sensor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 err="1"/>
                        <a:t>Smoke</a:t>
                      </a:r>
                      <a:r>
                        <a:rPr lang="pl-PL" sz="1200" b="0" dirty="0"/>
                        <a:t> Sensor 2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/>
                        <a:t>Motion Sensor – 1szt.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2139,00 zł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7014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latin typeface="+mj-lt"/>
                        </a:rPr>
                        <a:t>DOM I OGRÓD </a:t>
                      </a:r>
                      <a:r>
                        <a:rPr lang="pl-PL" sz="1400" dirty="0">
                          <a:latin typeface="+mj-lt"/>
                        </a:rPr>
                        <a:t>(4)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System bazujący na bezprzewodowej centrali </a:t>
                      </a:r>
                      <a:r>
                        <a:rPr lang="pl-PL" sz="1200" b="1" dirty="0">
                          <a:solidFill>
                            <a:srgbClr val="FF0000"/>
                          </a:solidFill>
                        </a:rPr>
                        <a:t>Home Center 3</a:t>
                      </a:r>
                      <a:r>
                        <a:rPr lang="pl-PL" sz="12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pl-PL" sz="1200" dirty="0"/>
                        <a:t>(przeznaczonej do rozbudowy i kreowanie scen uruchamianych zdefiniowanymi warunkami) umożliwiający zdalny monitoring temperatur w domu, obecności osób, włamania, zalania, komfortowego oświetlenia, wykrycia dymu/pożaru.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1" dirty="0"/>
                        <a:t>Centrala „</a:t>
                      </a:r>
                      <a:r>
                        <a:rPr lang="pl-PL" sz="1200" b="1" dirty="0">
                          <a:solidFill>
                            <a:srgbClr val="FF0000"/>
                          </a:solidFill>
                        </a:rPr>
                        <a:t>Home Center 3</a:t>
                      </a:r>
                      <a:r>
                        <a:rPr lang="pl-PL" sz="1200" b="1" dirty="0"/>
                        <a:t>”</a:t>
                      </a:r>
                      <a:r>
                        <a:rPr lang="pl-PL" sz="1200" b="0" dirty="0"/>
                        <a:t>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/>
                        <a:t>Ściemniacz – DIMMER 2  250W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 err="1"/>
                        <a:t>Door</a:t>
                      </a:r>
                      <a:r>
                        <a:rPr lang="pl-PL" sz="1200" b="0" dirty="0"/>
                        <a:t>/</a:t>
                      </a:r>
                      <a:r>
                        <a:rPr lang="pl-PL" sz="1200" b="0" dirty="0" err="1"/>
                        <a:t>Window</a:t>
                      </a:r>
                      <a:r>
                        <a:rPr lang="pl-PL" sz="1200" b="0" dirty="0"/>
                        <a:t> Sensor 2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 err="1"/>
                        <a:t>Flood</a:t>
                      </a:r>
                      <a:r>
                        <a:rPr lang="pl-PL" sz="1200" b="0" dirty="0"/>
                        <a:t> Sensor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 err="1"/>
                        <a:t>Smoke</a:t>
                      </a:r>
                      <a:r>
                        <a:rPr lang="pl-PL" sz="1200" b="0" dirty="0"/>
                        <a:t> Sensor 2 – 1szt.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pl-PL" sz="1200" b="0" dirty="0"/>
                        <a:t>Motion Sensor – 1szt.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3012,00 zł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0847013"/>
                  </a:ext>
                </a:extLst>
              </a:tr>
              <a:tr h="302910">
                <a:tc>
                  <a:txBody>
                    <a:bodyPr/>
                    <a:lstStyle/>
                    <a:p>
                      <a:pPr algn="ctr"/>
                      <a:endParaRPr lang="pl-PL" sz="14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endParaRPr lang="pl-PL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651167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0F9BF695-83B1-4AB3-8053-A946A6427CE6}"/>
              </a:ext>
            </a:extLst>
          </p:cNvPr>
          <p:cNvSpPr txBox="1"/>
          <p:nvPr/>
        </p:nvSpPr>
        <p:spPr>
          <a:xfrm>
            <a:off x="951884" y="5482509"/>
            <a:ext cx="9525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/>
              <a:t>Uwaga: Konfiguracja i programowanie podstawowych funkcjonalności systemu (1) lub (4) z routerem klienta -160 zł (netto) (urządzenie musi posiadać minimum 1 wolny port LAN z gniazdem RJ45),  - </a:t>
            </a:r>
            <a:r>
              <a:rPr lang="pl-PL" sz="1400" b="1" i="1" dirty="0"/>
              <a:t>w przypadku zakupu routera z MM </a:t>
            </a:r>
            <a:r>
              <a:rPr lang="pl-PL" sz="1400" b="1" i="1" dirty="0" err="1"/>
              <a:t>Technics</a:t>
            </a:r>
            <a:r>
              <a:rPr lang="pl-PL" sz="1400" b="1" i="1" dirty="0"/>
              <a:t> - usługa gratis!</a:t>
            </a:r>
          </a:p>
        </p:txBody>
      </p:sp>
    </p:spTree>
    <p:extLst>
      <p:ext uri="{BB962C8B-B14F-4D97-AF65-F5344CB8AC3E}">
        <p14:creationId xmlns:p14="http://schemas.microsoft.com/office/powerpoint/2010/main" val="274355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/>
              <a:t>Kluczowe zalety oferowanych komponentów – HOME CENTER Lite – CENTRALA STERUJACA „Lite”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329209-C25D-4DF6-B3AD-1E6334A2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51" y="3429000"/>
            <a:ext cx="11563350" cy="18097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D376742-4A67-4955-AB27-CAAF2E8E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68" y="1314450"/>
            <a:ext cx="41529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1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Kluczowe zalety oferowanych komponentów – MOTION SENSOR – CZUJNIK RUCHU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2CB27A0-7CFF-4ADE-800E-8931044C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948" y="1333701"/>
            <a:ext cx="7636946" cy="47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dirty="0"/>
              <a:t>Kluczowe zalety oferowanych komponentów – DOOR/WINDOW SENSOR – CZUJNIK OTWARCIA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0E0514-DE9C-4DAE-ADDC-5CDC4439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51" y="1205673"/>
            <a:ext cx="8698097" cy="507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Kluczowe zalety oferowanych komponentów – FLOOD SENSOR – CZUJNIK ZALANIA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3D1994D-3A2A-47CE-A7A6-C60E4934F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86" y="1966753"/>
            <a:ext cx="7240883" cy="40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2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Kluczowe zalety oferowanych komponentów – SMOKE SENSOR – CZUJNIK DYMU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639A348-C016-4889-A219-CC03CF395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60" y="4025776"/>
            <a:ext cx="2697015" cy="23537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90CE79A-1C98-4DF8-8215-A6F8F5C8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2" y="1195041"/>
            <a:ext cx="8721467" cy="29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0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Kluczowe zalety oferowanych komponentów – WALL PLUG – INTELIGENTNA WTYCZKA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D6C6EF2-9983-49E5-BA75-5B6DC0F2B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81" y="3418367"/>
            <a:ext cx="5433237" cy="290638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5654FA2-8476-4BE1-8E4B-EB3ABF0C3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4" y="1512432"/>
            <a:ext cx="75247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7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F53F62E-68AA-4DF8-A50E-E1160C39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877651"/>
            <a:ext cx="11240566" cy="6347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Kluczowe zalety oferowanych komponentów – DIMMER – ŚCIEMNIACZ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7067EF-63A1-4A69-86CD-C73E6337F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29" y="1391295"/>
            <a:ext cx="8185741" cy="51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37280"/>
      </p:ext>
    </p:extLst>
  </p:cSld>
  <p:clrMapOvr>
    <a:masterClrMapping/>
  </p:clrMapOvr>
</p:sld>
</file>

<file path=ppt/theme/theme1.xml><?xml version="1.0" encoding="utf-8"?>
<a:theme xmlns:a="http://schemas.openxmlformats.org/drawingml/2006/main" name="Light">
  <a:themeElements>
    <a:clrScheme name="FIBA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0FF"/>
      </a:accent1>
      <a:accent2>
        <a:srgbClr val="001358"/>
      </a:accent2>
      <a:accent3>
        <a:srgbClr val="494495"/>
      </a:accent3>
      <a:accent4>
        <a:srgbClr val="A036A5"/>
      </a:accent4>
      <a:accent5>
        <a:srgbClr val="282FC2"/>
      </a:accent5>
      <a:accent6>
        <a:srgbClr val="E8308A"/>
      </a:accent6>
      <a:hlink>
        <a:srgbClr val="0090F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_1">
  <a:themeElements>
    <a:clrScheme name="FIBA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1358"/>
      </a:accent1>
      <a:accent2>
        <a:srgbClr val="0090FF"/>
      </a:accent2>
      <a:accent3>
        <a:srgbClr val="494495"/>
      </a:accent3>
      <a:accent4>
        <a:srgbClr val="A036A5"/>
      </a:accent4>
      <a:accent5>
        <a:srgbClr val="282FC2"/>
      </a:accent5>
      <a:accent6>
        <a:srgbClr val="E8308A"/>
      </a:accent6>
      <a:hlink>
        <a:srgbClr val="0090F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st_slide">
  <a:themeElements>
    <a:clrScheme name="FIBAR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1358"/>
      </a:accent1>
      <a:accent2>
        <a:srgbClr val="0090FF"/>
      </a:accent2>
      <a:accent3>
        <a:srgbClr val="494495"/>
      </a:accent3>
      <a:accent4>
        <a:srgbClr val="A036A5"/>
      </a:accent4>
      <a:accent5>
        <a:srgbClr val="282FC2"/>
      </a:accent5>
      <a:accent6>
        <a:srgbClr val="E8308A"/>
      </a:accent6>
      <a:hlink>
        <a:srgbClr val="0090F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666</Words>
  <Application>Microsoft Office PowerPoint</Application>
  <PresentationFormat>Panoramiczny</PresentationFormat>
  <Paragraphs>52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Light</vt:lpstr>
      <vt:lpstr>Dark_1</vt:lpstr>
      <vt:lpstr>Last_slide</vt:lpstr>
      <vt:lpstr>Oferta na sprzedaż i dostawę systemu inteligentnego sterowania FIBARO -  GRANDE DEVELOPER  03/06/2020</vt:lpstr>
      <vt:lpstr>Zestawienie polecanych wariantów bazowych, funkcji i kosztów.</vt:lpstr>
      <vt:lpstr>Kluczowe zalety oferowanych komponentów – HOME CENTER Lite – CENTRALA STERUJACA „Lite”</vt:lpstr>
      <vt:lpstr>Kluczowe zalety oferowanych komponentów – MOTION SENSOR – CZUJNIK RUCHU</vt:lpstr>
      <vt:lpstr>Kluczowe zalety oferowanych komponentów – DOOR/WINDOW SENSOR – CZUJNIK OTWARCIA</vt:lpstr>
      <vt:lpstr>Kluczowe zalety oferowanych komponentów – FLOOD SENSOR – CZUJNIK ZALANIA</vt:lpstr>
      <vt:lpstr>Kluczowe zalety oferowanych komponentów – SMOKE SENSOR – CZUJNIK DYMU</vt:lpstr>
      <vt:lpstr>Kluczowe zalety oferowanych komponentów – WALL PLUG – INTELIGENTNA WTYCZKA</vt:lpstr>
      <vt:lpstr>Kluczowe zalety oferowanych komponentów – DIMMER – ŚCIEMNIACZ</vt:lpstr>
      <vt:lpstr>Kluczowe zalety oferowanych komponentów – głowica na grzejnik</vt:lpstr>
      <vt:lpstr>Kluczowe zalety oferowanych komponentów – HOME CENTER 3 – CENTRALA STERUJĄCA HC3</vt:lpstr>
      <vt:lpstr>Kluczowe zalety oferowanych komponentów – HOME CENTER 3 – CENTRALA STERUJĄCA HC3  Home Center 3 to zupełnie nowy wymiar życia w inteligentnym domu!  Home Center 3 to najbardziej zaawansowana centrala do zarządzania inteligentnym domem na świecie, stworzona w oparciu o 10-letnie doświadczenie  FIBARO. Urządzenie łączy w sobie najlepsze i najnowocześniejsze funkcje pod względem technologii i rozwiązań UX.  Dzięki Home Center 3 możesz zintegrować FIBARO z ponad 2000 produktami innych firm działających w różnych technologiach i w łatwy sposób zarządzać inteligentnymi rozwiązaniami, jak oświetlenie, rolety, ogrzewanie i klimatyzacja, alarm, system monitoringu czy system nawadniania — wszystko za pomocą jednego przycisku, gestu lub słowa. Niezawodna technologia została opakowana w unikalny i subtelny design, który nada Twoim wnętrzom niezwykły klimat                 i styl.  Centralka Home Center 3 obsługuje nie tylko protokół Z-Wave, ale również protokoły radiowe Nice, ZigBee. Do komunikacji ze światem wykorzystywane jest połączenie przewodowe (Ethernet) lub bezprzewodowe (WiFi).  Home Center 3 oferuje też większy od poprzednika o 50 proc. zasięg (do 150 m).   </vt:lpstr>
      <vt:lpstr>Opcjonalny system monitoringu posesji – kamery zewnętrzne WIFI</vt:lpstr>
      <vt:lpstr>Zapraszam do omówienia Państwa potrzeb i obecnych możliwości technologii bezprzewodowej!   Informacje szczegółowe i dodatkowe wyceny po uzgodnieniu telefonicznym                  tel. +48 530 327 455 – Marcin Muś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Zerko</dc:creator>
  <cp:lastModifiedBy>MM TECHNICS Marcin Muś</cp:lastModifiedBy>
  <cp:revision>200</cp:revision>
  <dcterms:created xsi:type="dcterms:W3CDTF">2018-11-26T12:35:35Z</dcterms:created>
  <dcterms:modified xsi:type="dcterms:W3CDTF">2020-06-05T19:29:51Z</dcterms:modified>
</cp:coreProperties>
</file>